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  <p:sldMasterId id="214748372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77" r:id="rId6"/>
    <p:sldId id="278" r:id="rId7"/>
    <p:sldId id="279" r:id="rId8"/>
    <p:sldId id="280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5A761C-F7FF-44A7-88AA-0F5DB5316CDC}" type="datetimeFigureOut">
              <a:rPr lang="en-US" smtClean="0"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8FFD1-5A7E-4031-B05F-CC407F6B97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7446A-603F-4589-88C6-6E6BAE4CB44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35244-59A9-4127-B310-F9EBF3C8B1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6C280-0CDE-464A-8BAC-3B8E6553FD3D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35244-59A9-4127-B310-F9EBF3C8B13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0EF63FC-02B8-4536-978B-B5F9BEE1170E}" type="datetimeFigureOut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21436FD-E89B-4399-9839-C406E48847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PEMBELAJARAN BERBASIS PAIKEM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Disajikan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:</a:t>
            </a:r>
          </a:p>
          <a:p>
            <a:r>
              <a:rPr lang="en-US" dirty="0" err="1" smtClean="0"/>
              <a:t>Agus</a:t>
            </a:r>
            <a:r>
              <a:rPr lang="en-US" dirty="0" smtClean="0"/>
              <a:t> </a:t>
            </a:r>
            <a:r>
              <a:rPr lang="en-US" smtClean="0"/>
              <a:t>Mulyadi</a:t>
            </a:r>
            <a:endParaRPr lang="en-US" dirty="0"/>
          </a:p>
        </p:txBody>
      </p:sp>
      <p:pic>
        <p:nvPicPr>
          <p:cNvPr id="6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06375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/>
              <a:t>KARAKTERISTIK PAIKEM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4000" b="1" dirty="0" err="1" smtClean="0"/>
              <a:t>Mengalami</a:t>
            </a:r>
            <a:endParaRPr lang="en-US" sz="40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b="1" dirty="0" err="1" smtClean="0"/>
              <a:t>Komunikasi</a:t>
            </a:r>
            <a:endParaRPr lang="en-US" sz="40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b="1" dirty="0" err="1" smtClean="0"/>
              <a:t>Interaksi</a:t>
            </a:r>
            <a:r>
              <a:rPr lang="en-US" sz="4000" b="1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b="1" dirty="0" err="1" smtClean="0"/>
              <a:t>Refleksi</a:t>
            </a:r>
            <a:r>
              <a:rPr lang="en-US" sz="4000" dirty="0"/>
              <a:t>. 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Mengalami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2425" lvl="1" indent="-352425">
              <a:buFont typeface="+mj-lt"/>
              <a:buAutoNum type="arabicPeriod"/>
            </a:pPr>
            <a:r>
              <a:rPr lang="en-US" sz="3200" dirty="0" err="1" smtClean="0"/>
              <a:t>Melakukan</a:t>
            </a:r>
            <a:r>
              <a:rPr lang="en-US" sz="3200" dirty="0" smtClean="0"/>
              <a:t> </a:t>
            </a:r>
            <a:r>
              <a:rPr lang="en-US" sz="3200" dirty="0" err="1"/>
              <a:t>pengamatan</a:t>
            </a:r>
            <a:endParaRPr lang="en-US" sz="3600" dirty="0"/>
          </a:p>
          <a:p>
            <a:pPr marL="352425" lvl="1" indent="-352425">
              <a:buFont typeface="+mj-lt"/>
              <a:buAutoNum type="arabicPeriod"/>
            </a:pPr>
            <a:r>
              <a:rPr lang="en-US" sz="3200" dirty="0"/>
              <a:t> </a:t>
            </a:r>
            <a:r>
              <a:rPr lang="en-US" sz="3200" dirty="0" err="1"/>
              <a:t>Melakukan</a:t>
            </a:r>
            <a:r>
              <a:rPr lang="en-US" sz="3200" dirty="0"/>
              <a:t> </a:t>
            </a:r>
            <a:r>
              <a:rPr lang="en-US" sz="3200" dirty="0" err="1"/>
              <a:t>percobaan</a:t>
            </a:r>
            <a:endParaRPr lang="en-US" sz="3600" dirty="0"/>
          </a:p>
          <a:p>
            <a:pPr marL="352425" lvl="1" indent="-352425">
              <a:buFont typeface="+mj-lt"/>
              <a:buAutoNum type="arabicPeriod"/>
            </a:pPr>
            <a:r>
              <a:rPr lang="en-US" sz="3200" dirty="0" err="1"/>
              <a:t>Melakukan</a:t>
            </a:r>
            <a:r>
              <a:rPr lang="en-US" sz="3200" dirty="0"/>
              <a:t> </a:t>
            </a:r>
            <a:r>
              <a:rPr lang="en-US" sz="3200" dirty="0" err="1"/>
              <a:t>penyelidikan</a:t>
            </a:r>
            <a:endParaRPr lang="en-US" sz="3600" dirty="0"/>
          </a:p>
          <a:p>
            <a:pPr marL="352425" lvl="1" indent="-352425">
              <a:buFont typeface="+mj-lt"/>
              <a:buAutoNum type="arabicPeriod"/>
            </a:pPr>
            <a:r>
              <a:rPr lang="en-US" sz="3200" dirty="0" err="1"/>
              <a:t>Melakukan</a:t>
            </a:r>
            <a:r>
              <a:rPr lang="en-US" sz="3200" dirty="0"/>
              <a:t> </a:t>
            </a:r>
            <a:r>
              <a:rPr lang="en-US" sz="3200" dirty="0" err="1"/>
              <a:t>wawancara</a:t>
            </a:r>
            <a:endParaRPr lang="en-US" sz="3600" dirty="0"/>
          </a:p>
          <a:p>
            <a:pPr marL="352425" lvl="1" indent="-352425">
              <a:buFont typeface="+mj-lt"/>
              <a:buAutoNum type="arabicPeriod"/>
            </a:pPr>
            <a:r>
              <a:rPr lang="en-US" sz="3200" dirty="0"/>
              <a:t> </a:t>
            </a:r>
            <a:r>
              <a:rPr lang="en-US" sz="3200" dirty="0" err="1"/>
              <a:t>Siswa</a:t>
            </a:r>
            <a:r>
              <a:rPr lang="en-US" sz="3200" dirty="0"/>
              <a:t> </a:t>
            </a:r>
            <a:r>
              <a:rPr lang="en-US" sz="3200" dirty="0" err="1"/>
              <a:t>belajar</a:t>
            </a:r>
            <a:r>
              <a:rPr lang="en-US" sz="3200" dirty="0"/>
              <a:t> </a:t>
            </a:r>
            <a:r>
              <a:rPr lang="en-US" sz="3200" dirty="0" err="1"/>
              <a:t>banyak</a:t>
            </a:r>
            <a:r>
              <a:rPr lang="en-US" sz="3200" dirty="0"/>
              <a:t> </a:t>
            </a:r>
            <a:r>
              <a:rPr lang="en-US" sz="3200" dirty="0" err="1"/>
              <a:t>melalui</a:t>
            </a:r>
            <a:r>
              <a:rPr lang="en-US" sz="3200" dirty="0"/>
              <a:t> </a:t>
            </a:r>
            <a:r>
              <a:rPr lang="en-US" sz="3200" dirty="0" err="1"/>
              <a:t>berbuat</a:t>
            </a:r>
            <a:endParaRPr lang="en-US" sz="3600" dirty="0"/>
          </a:p>
          <a:p>
            <a:pPr marL="352425" lvl="1" indent="-352425">
              <a:buFont typeface="+mj-lt"/>
              <a:buAutoNum type="arabicPeriod"/>
            </a:pPr>
            <a:r>
              <a:rPr lang="en-US" sz="3200" dirty="0"/>
              <a:t> </a:t>
            </a:r>
            <a:r>
              <a:rPr lang="en-US" sz="3200" dirty="0" err="1"/>
              <a:t>Pengalaman</a:t>
            </a:r>
            <a:r>
              <a:rPr lang="en-US" sz="3200" dirty="0"/>
              <a:t> </a:t>
            </a:r>
            <a:r>
              <a:rPr lang="en-US" sz="3200" dirty="0" err="1"/>
              <a:t>langsung</a:t>
            </a:r>
            <a:r>
              <a:rPr lang="en-US" sz="3200" dirty="0"/>
              <a:t> </a:t>
            </a:r>
            <a:r>
              <a:rPr lang="en-US" sz="3200" dirty="0" err="1"/>
              <a:t>mengaktifkan</a:t>
            </a:r>
            <a:r>
              <a:rPr lang="en-US" sz="3200" dirty="0"/>
              <a:t> </a:t>
            </a:r>
            <a:r>
              <a:rPr lang="en-US" sz="3200" dirty="0" err="1"/>
              <a:t>banyak</a:t>
            </a:r>
            <a:r>
              <a:rPr lang="en-US" sz="3200" dirty="0"/>
              <a:t> </a:t>
            </a:r>
            <a:r>
              <a:rPr lang="en-US" sz="3200" dirty="0" err="1"/>
              <a:t>indera</a:t>
            </a:r>
            <a:r>
              <a:rPr lang="en-US" sz="3200" dirty="0"/>
              <a:t>.</a:t>
            </a:r>
            <a:endParaRPr lang="en-US" sz="3600" dirty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Komunikasi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4000" dirty="0" err="1" smtClean="0"/>
              <a:t>Mengemukakan</a:t>
            </a:r>
            <a:r>
              <a:rPr lang="en-US" sz="4000" dirty="0" smtClean="0"/>
              <a:t> </a:t>
            </a:r>
            <a:r>
              <a:rPr lang="en-US" sz="4000" dirty="0" err="1"/>
              <a:t>pendapat</a:t>
            </a:r>
            <a:endParaRPr lang="en-US" sz="4000" dirty="0"/>
          </a:p>
          <a:p>
            <a:pPr lvl="0"/>
            <a:r>
              <a:rPr lang="en-US" sz="4000" dirty="0" err="1"/>
              <a:t>Presentasi</a:t>
            </a:r>
            <a:r>
              <a:rPr lang="en-US" sz="4000" dirty="0"/>
              <a:t> </a:t>
            </a:r>
            <a:r>
              <a:rPr lang="en-US" sz="4000" dirty="0" err="1"/>
              <a:t>laporan</a:t>
            </a:r>
            <a:endParaRPr lang="en-US" sz="4000" dirty="0"/>
          </a:p>
          <a:p>
            <a:pPr lvl="0"/>
            <a:r>
              <a:rPr lang="en-US" sz="4000" dirty="0" err="1"/>
              <a:t>Memajangkan</a:t>
            </a:r>
            <a:r>
              <a:rPr lang="en-US" sz="4000" dirty="0"/>
              <a:t> </a:t>
            </a:r>
            <a:r>
              <a:rPr lang="en-US" sz="4000" dirty="0" err="1"/>
              <a:t>hasil</a:t>
            </a:r>
            <a:r>
              <a:rPr lang="en-US" sz="4000" dirty="0"/>
              <a:t> </a:t>
            </a:r>
            <a:r>
              <a:rPr lang="en-US" sz="4000" dirty="0" err="1"/>
              <a:t>kerja</a:t>
            </a:r>
            <a:endParaRPr lang="en-US" sz="4000" dirty="0"/>
          </a:p>
          <a:p>
            <a:pPr lvl="0"/>
            <a:r>
              <a:rPr lang="en-US" sz="4000" dirty="0" err="1"/>
              <a:t>Ungkap</a:t>
            </a:r>
            <a:r>
              <a:rPr lang="en-US" sz="4000" dirty="0"/>
              <a:t> </a:t>
            </a:r>
            <a:r>
              <a:rPr lang="en-US" sz="4000" dirty="0" err="1"/>
              <a:t>gagasan</a:t>
            </a:r>
            <a:endParaRPr lang="en-US" sz="4000" dirty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Interaksi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Diskusi</a:t>
            </a:r>
            <a:endParaRPr lang="en-US" sz="3600" dirty="0"/>
          </a:p>
          <a:p>
            <a:pPr lvl="0"/>
            <a:r>
              <a:rPr lang="en-US" dirty="0"/>
              <a:t>Tanya </a:t>
            </a:r>
            <a:r>
              <a:rPr lang="en-US" dirty="0" err="1"/>
              <a:t>jawab</a:t>
            </a:r>
            <a:endParaRPr lang="en-US" sz="3600" dirty="0"/>
          </a:p>
          <a:p>
            <a:pPr lvl="0"/>
            <a:r>
              <a:rPr lang="en-US" dirty="0" err="1"/>
              <a:t>Lempar</a:t>
            </a:r>
            <a:r>
              <a:rPr lang="en-US" dirty="0"/>
              <a:t> </a:t>
            </a:r>
            <a:r>
              <a:rPr lang="en-US" dirty="0" err="1"/>
              <a:t>lagi</a:t>
            </a:r>
            <a:r>
              <a:rPr lang="en-US" dirty="0"/>
              <a:t> </a:t>
            </a:r>
            <a:r>
              <a:rPr lang="en-US" dirty="0" err="1"/>
              <a:t>pertanyaan</a:t>
            </a:r>
            <a:endParaRPr lang="en-US" sz="3600" dirty="0"/>
          </a:p>
          <a:p>
            <a:pPr lvl="1"/>
            <a:r>
              <a:rPr lang="en-US" dirty="0" err="1"/>
              <a:t>Kesalahan</a:t>
            </a:r>
            <a:r>
              <a:rPr lang="en-US" dirty="0"/>
              <a:t> </a:t>
            </a:r>
            <a:r>
              <a:rPr lang="en-US" dirty="0" err="1"/>
              <a:t>makna</a:t>
            </a:r>
            <a:r>
              <a:rPr lang="en-US" dirty="0"/>
              <a:t> </a:t>
            </a:r>
            <a:r>
              <a:rPr lang="en-US" dirty="0" err="1"/>
              <a:t>berpeluang</a:t>
            </a:r>
            <a:r>
              <a:rPr lang="en-US" dirty="0"/>
              <a:t> </a:t>
            </a:r>
            <a:r>
              <a:rPr lang="en-US" dirty="0" err="1"/>
              <a:t>terkoreksi</a:t>
            </a:r>
            <a:endParaRPr lang="en-US" sz="3200" dirty="0"/>
          </a:p>
          <a:p>
            <a:pPr lvl="1"/>
            <a:r>
              <a:rPr lang="en-US" dirty="0" err="1"/>
              <a:t>Makna</a:t>
            </a:r>
            <a:r>
              <a:rPr lang="en-US" dirty="0"/>
              <a:t> yang </a:t>
            </a:r>
            <a:r>
              <a:rPr lang="en-US" dirty="0" err="1"/>
              <a:t>terbangun</a:t>
            </a:r>
            <a:r>
              <a:rPr lang="en-US" dirty="0"/>
              <a:t> </a:t>
            </a:r>
            <a:r>
              <a:rPr lang="en-US" dirty="0" err="1"/>
              <a:t>semakin</a:t>
            </a:r>
            <a:r>
              <a:rPr lang="en-US" dirty="0"/>
              <a:t> </a:t>
            </a:r>
            <a:r>
              <a:rPr lang="en-US" dirty="0" err="1"/>
              <a:t>mantap</a:t>
            </a:r>
            <a:endParaRPr lang="en-US" sz="3200" dirty="0"/>
          </a:p>
          <a:p>
            <a:pPr lvl="1"/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belajar</a:t>
            </a:r>
            <a:r>
              <a:rPr lang="en-US" dirty="0"/>
              <a:t> </a:t>
            </a:r>
            <a:r>
              <a:rPr lang="en-US" dirty="0" err="1"/>
              <a:t>meningkat</a:t>
            </a:r>
            <a:endParaRPr lang="en-US" sz="3200" dirty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Refleksi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Refleks</a:t>
            </a:r>
            <a:r>
              <a:rPr lang="en-US" u="sng" dirty="0" err="1"/>
              <a:t>i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memikirkan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yang </a:t>
            </a:r>
            <a:r>
              <a:rPr lang="en-US" dirty="0" err="1"/>
              <a:t>diperbuat</a:t>
            </a:r>
            <a:r>
              <a:rPr lang="en-US" dirty="0"/>
              <a:t>/</a:t>
            </a:r>
            <a:r>
              <a:rPr lang="en-US" dirty="0" err="1"/>
              <a:t>dipikirkan</a:t>
            </a:r>
            <a:r>
              <a:rPr lang="en-US" dirty="0"/>
              <a:t>. </a:t>
            </a:r>
            <a:endParaRPr lang="en-US" sz="3600" dirty="0"/>
          </a:p>
          <a:p>
            <a:pPr lvl="2"/>
            <a:r>
              <a:rPr lang="fi-FI" dirty="0"/>
              <a:t>mengapa demikian?</a:t>
            </a:r>
            <a:endParaRPr lang="en-US" sz="2800" dirty="0"/>
          </a:p>
          <a:p>
            <a:pPr lvl="2"/>
            <a:r>
              <a:rPr lang="fi-FI" dirty="0"/>
              <a:t>apakah hal itu berlaku untuk …?</a:t>
            </a:r>
            <a:endParaRPr lang="en-US" sz="2800" dirty="0"/>
          </a:p>
          <a:p>
            <a:pPr lvl="2"/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gagasan</a:t>
            </a:r>
            <a:r>
              <a:rPr lang="en-US" dirty="0"/>
              <a:t>/</a:t>
            </a:r>
            <a:r>
              <a:rPr lang="en-US" dirty="0" err="1"/>
              <a:t>makna</a:t>
            </a:r>
            <a:endParaRPr lang="en-US" sz="2800" dirty="0"/>
          </a:p>
          <a:p>
            <a:pPr lvl="2"/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mengulangi</a:t>
            </a:r>
            <a:r>
              <a:rPr lang="en-US" dirty="0"/>
              <a:t> </a:t>
            </a:r>
            <a:r>
              <a:rPr lang="en-US" dirty="0" err="1"/>
              <a:t>kesalahan</a:t>
            </a:r>
            <a:endParaRPr lang="en-US" sz="2800" dirty="0"/>
          </a:p>
          <a:p>
            <a:pPr lvl="2"/>
            <a:r>
              <a:rPr lang="en-US" dirty="0" err="1"/>
              <a:t>Peluang</a:t>
            </a:r>
            <a:r>
              <a:rPr lang="en-US" dirty="0"/>
              <a:t> </a:t>
            </a:r>
            <a:r>
              <a:rPr lang="en-US" dirty="0" err="1"/>
              <a:t>lahirkan</a:t>
            </a:r>
            <a:r>
              <a:rPr lang="en-US" dirty="0"/>
              <a:t> </a:t>
            </a:r>
            <a:r>
              <a:rPr lang="en-US" dirty="0" err="1"/>
              <a:t>gagasan</a:t>
            </a:r>
            <a:r>
              <a:rPr lang="en-US" dirty="0"/>
              <a:t> </a:t>
            </a:r>
            <a:r>
              <a:rPr lang="en-US" dirty="0" err="1"/>
              <a:t>baru</a:t>
            </a:r>
            <a:endParaRPr lang="en-US" sz="2800" dirty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JENIS-JENIS PAIKEM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</a:t>
            </a:r>
            <a:r>
              <a:rPr lang="en-US" dirty="0" err="1" smtClean="0"/>
              <a:t>embelajaran</a:t>
            </a:r>
            <a:r>
              <a:rPr lang="en-US" dirty="0" smtClean="0"/>
              <a:t> </a:t>
            </a:r>
            <a:r>
              <a:rPr lang="en-US" dirty="0" err="1"/>
              <a:t>kotekstual</a:t>
            </a:r>
            <a:r>
              <a:rPr lang="en-US" dirty="0"/>
              <a:t> (</a:t>
            </a:r>
            <a:r>
              <a:rPr lang="en-US" dirty="0" smtClean="0"/>
              <a:t>CTL)</a:t>
            </a:r>
          </a:p>
          <a:p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/>
              <a:t>Terpadu</a:t>
            </a:r>
            <a:r>
              <a:rPr lang="en-US" dirty="0"/>
              <a:t> (</a:t>
            </a:r>
            <a:r>
              <a:rPr lang="en-US" dirty="0" err="1"/>
              <a:t>Tematik</a:t>
            </a:r>
            <a:r>
              <a:rPr lang="en-US" dirty="0"/>
              <a:t>, IPA </a:t>
            </a:r>
            <a:r>
              <a:rPr lang="en-US" dirty="0" err="1"/>
              <a:t>Terpadu</a:t>
            </a:r>
            <a:r>
              <a:rPr lang="en-US" dirty="0"/>
              <a:t>, IPS </a:t>
            </a:r>
            <a:r>
              <a:rPr lang="en-US" dirty="0" err="1" smtClean="0"/>
              <a:t>Terpadu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/>
              <a:t>berbasis</a:t>
            </a:r>
            <a:r>
              <a:rPr lang="en-US" dirty="0"/>
              <a:t> TIK (ICT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/>
              <a:t>Pengayaan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 lain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Lesson Study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PENERAPAN PAIKEM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atap</a:t>
            </a:r>
            <a:r>
              <a:rPr lang="en-US" dirty="0" smtClean="0"/>
              <a:t> </a:t>
            </a:r>
            <a:r>
              <a:rPr lang="en-US" dirty="0" err="1" smtClean="0"/>
              <a:t>muka</a:t>
            </a:r>
            <a:endParaRPr lang="en-US" dirty="0" smtClean="0"/>
          </a:p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 smtClean="0"/>
              <a:t>terstruktur</a:t>
            </a:r>
            <a:endParaRPr lang="en-US" dirty="0" smtClean="0"/>
          </a:p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/>
              <a:t>mandiri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terstruktur</a:t>
            </a:r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Tatap</a:t>
            </a:r>
            <a:r>
              <a:rPr lang="en-US" dirty="0" smtClean="0"/>
              <a:t> </a:t>
            </a:r>
            <a:r>
              <a:rPr lang="en-US" dirty="0" err="1" smtClean="0"/>
              <a:t>muka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</a:t>
            </a:r>
            <a:r>
              <a:rPr lang="en-US" dirty="0" err="1" smtClean="0"/>
              <a:t>ilakukan</a:t>
            </a:r>
            <a:r>
              <a:rPr lang="en-US" dirty="0" smtClean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bervariasi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ekspositori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diskoveri</a:t>
            </a:r>
            <a:r>
              <a:rPr lang="en-US" dirty="0"/>
              <a:t> </a:t>
            </a:r>
            <a:r>
              <a:rPr lang="en-US" dirty="0" err="1"/>
              <a:t>inkuiri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ceramah</a:t>
            </a:r>
            <a:r>
              <a:rPr lang="en-US" dirty="0"/>
              <a:t> </a:t>
            </a:r>
            <a:r>
              <a:rPr lang="en-US" dirty="0" err="1"/>
              <a:t>interaktif</a:t>
            </a:r>
            <a:r>
              <a:rPr lang="en-US" dirty="0"/>
              <a:t>, </a:t>
            </a:r>
            <a:r>
              <a:rPr lang="en-US" dirty="0" err="1"/>
              <a:t>presentasi</a:t>
            </a:r>
            <a:r>
              <a:rPr lang="en-US" dirty="0"/>
              <a:t>, </a:t>
            </a:r>
            <a:r>
              <a:rPr lang="en-US" dirty="0" err="1"/>
              <a:t>diskusi</a:t>
            </a:r>
            <a:r>
              <a:rPr lang="en-US" dirty="0"/>
              <a:t> </a:t>
            </a:r>
            <a:r>
              <a:rPr lang="en-US" dirty="0" err="1"/>
              <a:t>kelas</a:t>
            </a:r>
            <a:r>
              <a:rPr lang="en-US" dirty="0"/>
              <a:t>, </a:t>
            </a:r>
            <a:r>
              <a:rPr lang="en-US" dirty="0" err="1"/>
              <a:t>diskusi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,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kolaboratif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kooperatif</a:t>
            </a:r>
            <a:r>
              <a:rPr lang="en-US" dirty="0"/>
              <a:t>, </a:t>
            </a:r>
            <a:r>
              <a:rPr lang="en-US" dirty="0" err="1"/>
              <a:t>demonstrasi</a:t>
            </a:r>
            <a:r>
              <a:rPr lang="en-US" dirty="0"/>
              <a:t>, </a:t>
            </a:r>
            <a:r>
              <a:rPr lang="en-US" dirty="0" err="1"/>
              <a:t>eksperimen</a:t>
            </a:r>
            <a:r>
              <a:rPr lang="en-US" dirty="0"/>
              <a:t>, </a:t>
            </a:r>
            <a:r>
              <a:rPr lang="en-US" dirty="0" err="1"/>
              <a:t>observasi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, </a:t>
            </a:r>
            <a:r>
              <a:rPr lang="en-US" dirty="0" err="1"/>
              <a:t>ekplorasi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kajian</a:t>
            </a:r>
            <a:r>
              <a:rPr lang="en-US" dirty="0"/>
              <a:t> </a:t>
            </a:r>
            <a:r>
              <a:rPr lang="en-US" dirty="0" err="1"/>
              <a:t>pustaka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internet, </a:t>
            </a:r>
            <a:r>
              <a:rPr lang="en-US" dirty="0" err="1"/>
              <a:t>tanya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simulasi</a:t>
            </a:r>
            <a:r>
              <a:rPr lang="en-US" dirty="0"/>
              <a:t>.</a:t>
            </a:r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tersturktur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terstruktur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yang </a:t>
            </a:r>
            <a:r>
              <a:rPr lang="en-US" dirty="0" err="1" smtClean="0"/>
              <a:t>mengembangkan</a:t>
            </a:r>
            <a:r>
              <a:rPr lang="en-US" dirty="0" smtClean="0"/>
              <a:t> </a:t>
            </a:r>
            <a:r>
              <a:rPr lang="en-US" dirty="0" err="1" smtClean="0"/>
              <a:t>kemandirian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, </a:t>
            </a:r>
            <a:r>
              <a:rPr lang="en-US" dirty="0" err="1" smtClean="0"/>
              <a:t>peran</a:t>
            </a:r>
            <a:r>
              <a:rPr lang="en-US" dirty="0" smtClean="0"/>
              <a:t> guru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fasilitator</a:t>
            </a:r>
            <a:r>
              <a:rPr lang="en-US" dirty="0" smtClean="0"/>
              <a:t>, tutor, </a:t>
            </a:r>
            <a:r>
              <a:rPr lang="en-US" dirty="0" err="1" smtClean="0"/>
              <a:t>teman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disarankan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i="1" dirty="0" err="1" smtClean="0"/>
              <a:t>diskoveri</a:t>
            </a:r>
            <a:r>
              <a:rPr lang="en-US" i="1" dirty="0" smtClean="0"/>
              <a:t> </a:t>
            </a:r>
            <a:r>
              <a:rPr lang="en-US" i="1" dirty="0" err="1" smtClean="0"/>
              <a:t>inkuiri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disarankan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ekspositori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diskusi</a:t>
            </a:r>
            <a:r>
              <a:rPr lang="en-US" dirty="0" smtClean="0"/>
              <a:t> </a:t>
            </a:r>
            <a:r>
              <a:rPr lang="en-US" dirty="0" err="1" smtClean="0"/>
              <a:t>kelompok</a:t>
            </a:r>
            <a:r>
              <a:rPr lang="en-US" dirty="0" smtClean="0"/>
              <a:t>,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kolaboratif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kooperatif</a:t>
            </a:r>
            <a:r>
              <a:rPr lang="en-US" dirty="0" smtClean="0"/>
              <a:t>, </a:t>
            </a:r>
            <a:r>
              <a:rPr lang="en-US" dirty="0" err="1" smtClean="0"/>
              <a:t>demonstrasi</a:t>
            </a:r>
            <a:r>
              <a:rPr lang="en-US" dirty="0" smtClean="0"/>
              <a:t>, </a:t>
            </a:r>
            <a:r>
              <a:rPr lang="en-US" dirty="0" err="1" smtClean="0"/>
              <a:t>eksperimen</a:t>
            </a:r>
            <a:r>
              <a:rPr lang="en-US" dirty="0" smtClean="0"/>
              <a:t>, </a:t>
            </a:r>
            <a:r>
              <a:rPr lang="en-US" dirty="0" err="1" smtClean="0"/>
              <a:t>observasi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, </a:t>
            </a:r>
            <a:r>
              <a:rPr lang="en-US" dirty="0" err="1" smtClean="0"/>
              <a:t>ekplorasi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kajian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internet,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simulasi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530211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mandiri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terstruktur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mandiri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terstruktur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yang </a:t>
            </a:r>
            <a:r>
              <a:rPr lang="en-US" dirty="0" err="1" smtClean="0"/>
              <a:t>dirancang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guru. </a:t>
            </a:r>
          </a:p>
          <a:p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diskoveri</a:t>
            </a:r>
            <a:r>
              <a:rPr lang="en-US" dirty="0" smtClean="0"/>
              <a:t> </a:t>
            </a:r>
            <a:r>
              <a:rPr lang="en-US" dirty="0" err="1" smtClean="0"/>
              <a:t>inkuiri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penugasan</a:t>
            </a:r>
            <a:r>
              <a:rPr lang="en-US" dirty="0" smtClean="0"/>
              <a:t>, </a:t>
            </a:r>
            <a:r>
              <a:rPr lang="en-US" dirty="0" err="1" smtClean="0"/>
              <a:t>observasi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proyek</a:t>
            </a:r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314451" y="115889"/>
            <a:ext cx="652389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MENGAPA </a:t>
            </a:r>
            <a:r>
              <a:rPr lang="en-US" sz="4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PAIKEM</a:t>
            </a:r>
            <a:endParaRPr lang="en-US" sz="4400" b="1" dirty="0">
              <a:latin typeface="Arial Rounded MT Bold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868615" y="2857500"/>
            <a:ext cx="9144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49216" y="1916113"/>
            <a:ext cx="6380285" cy="3457575"/>
          </a:xfrm>
        </p:spPr>
        <p:txBody>
          <a:bodyPr>
            <a:normAutofit lnSpcReduction="10000"/>
          </a:bodyPr>
          <a:lstStyle/>
          <a:p>
            <a:pPr marL="609600" indent="-609600" algn="l" eaLnBrk="1" hangingPunct="1">
              <a:lnSpc>
                <a:spcPct val="90000"/>
              </a:lnSpc>
              <a:buClr>
                <a:srgbClr val="FFFF00"/>
              </a:buClr>
              <a:buSzTx/>
              <a:buFont typeface="Wingdings" pitchFamily="2" charset="2"/>
              <a:buAutoNum type="arabicPeriod"/>
            </a:pPr>
            <a:r>
              <a:rPr lang="en-US" sz="2800" b="1" dirty="0" err="1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Asumsi</a:t>
            </a:r>
            <a:r>
              <a:rPr lang="en-US" sz="2800" b="1" dirty="0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Belajar</a:t>
            </a:r>
            <a:endParaRPr lang="en-US" sz="2800" b="1" dirty="0" smtClean="0">
              <a:solidFill>
                <a:schemeClr val="tx1"/>
              </a:solidFill>
              <a:latin typeface="Arial Rounded MT Bold" pitchFamily="34" charset="0"/>
              <a:cs typeface="Aharoni" pitchFamily="2" charset="-79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	</a:t>
            </a:r>
            <a:r>
              <a:rPr lang="en-US" sz="4000" dirty="0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- </a:t>
            </a:r>
            <a:r>
              <a:rPr lang="en-US" sz="4000" dirty="0" err="1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Belajar</a:t>
            </a:r>
            <a:r>
              <a:rPr lang="en-US" sz="4000" dirty="0" smtClean="0">
                <a:solidFill>
                  <a:schemeClr val="tx1"/>
                </a:solidFill>
                <a:latin typeface="Arial Rounded MT Bold" pitchFamily="34" charset="0"/>
                <a:cs typeface="Aharoni" pitchFamily="2" charset="-79"/>
              </a:rPr>
              <a:t>:</a:t>
            </a:r>
          </a:p>
          <a:p>
            <a:pPr marL="1371600" lvl="2" indent="-457200" algn="l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Char char="•"/>
            </a:pP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Proses</a:t>
            </a:r>
            <a:r>
              <a:rPr lang="en-US" sz="3200" dirty="0" smtClean="0">
                <a:latin typeface="Arial Rounded MT Bold" pitchFamily="34" charset="0"/>
                <a:cs typeface="Aharoni" pitchFamily="2" charset="-79"/>
              </a:rPr>
              <a:t> individual</a:t>
            </a:r>
          </a:p>
          <a:p>
            <a:pPr marL="1371600" lvl="2" indent="-457200" algn="l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Char char="•"/>
            </a:pP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Proses</a:t>
            </a:r>
            <a:r>
              <a:rPr lang="en-US" sz="3200" dirty="0" smtClean="0"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sosial</a:t>
            </a:r>
            <a:endParaRPr lang="en-US" sz="3200" dirty="0" smtClean="0">
              <a:latin typeface="Arial Rounded MT Bold" pitchFamily="34" charset="0"/>
              <a:cs typeface="Aharoni" pitchFamily="2" charset="-79"/>
            </a:endParaRPr>
          </a:p>
          <a:p>
            <a:pPr marL="1371600" lvl="2" indent="-457200" algn="l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Char char="•"/>
            </a:pP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Menyenangkan</a:t>
            </a:r>
            <a:endParaRPr lang="en-US" sz="3200" dirty="0" smtClean="0">
              <a:latin typeface="Arial Rounded MT Bold" pitchFamily="34" charset="0"/>
              <a:cs typeface="Aharoni" pitchFamily="2" charset="-79"/>
            </a:endParaRPr>
          </a:p>
          <a:p>
            <a:pPr marL="1371600" lvl="2" indent="-457200" algn="l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Char char="•"/>
            </a:pP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Tak</a:t>
            </a:r>
            <a:r>
              <a:rPr lang="en-US" sz="3200" dirty="0" smtClean="0"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pernah</a:t>
            </a:r>
            <a:r>
              <a:rPr lang="en-US" sz="3200" dirty="0" smtClean="0"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berhenti</a:t>
            </a:r>
            <a:endParaRPr lang="en-US" sz="3200" dirty="0" smtClean="0">
              <a:latin typeface="Arial Rounded MT Bold" pitchFamily="34" charset="0"/>
              <a:cs typeface="Aharoni" pitchFamily="2" charset="-79"/>
            </a:endParaRPr>
          </a:p>
          <a:p>
            <a:pPr marL="1371600" lvl="2" indent="-457200" algn="l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Char char="•"/>
            </a:pP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Membangun</a:t>
            </a:r>
            <a:r>
              <a:rPr lang="en-US" sz="3200" dirty="0" smtClean="0"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Arial Rounded MT Bold" pitchFamily="34" charset="0"/>
                <a:cs typeface="Aharoni" pitchFamily="2" charset="-79"/>
              </a:rPr>
              <a:t>makna</a:t>
            </a:r>
            <a:endParaRPr lang="en-US" sz="3200" dirty="0" smtClean="0"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5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315897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ekspositori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dirty="0" smtClean="0"/>
              <a:t>karakteristik peserta didik dengan kemandirian belum memadai;</a:t>
            </a:r>
            <a:endParaRPr lang="en-US" dirty="0" smtClean="0"/>
          </a:p>
          <a:p>
            <a:pPr lvl="0"/>
            <a:r>
              <a:rPr lang="id-ID" dirty="0" smtClean="0"/>
              <a:t>sumber referensi terbatas;</a:t>
            </a:r>
            <a:endParaRPr lang="en-US" dirty="0" smtClean="0"/>
          </a:p>
          <a:p>
            <a:pPr lvl="0"/>
            <a:r>
              <a:rPr lang="id-ID" dirty="0" smtClean="0"/>
              <a:t>jumlah pesera didik dalam kelas banyak;</a:t>
            </a:r>
            <a:endParaRPr lang="en-US" dirty="0" smtClean="0"/>
          </a:p>
          <a:p>
            <a:pPr lvl="0"/>
            <a:r>
              <a:rPr lang="en-US" dirty="0" err="1" smtClean="0"/>
              <a:t>alokasi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terbatas</a:t>
            </a:r>
            <a:r>
              <a:rPr lang="en-US" dirty="0" smtClean="0"/>
              <a:t>; </a:t>
            </a:r>
            <a:r>
              <a:rPr lang="en-US" dirty="0" err="1" smtClean="0"/>
              <a:t>dan</a:t>
            </a:r>
            <a:endParaRPr lang="en-US" dirty="0" smtClean="0"/>
          </a:p>
          <a:p>
            <a:pPr lvl="0"/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materi</a:t>
            </a:r>
            <a:r>
              <a:rPr lang="en-US" dirty="0" smtClean="0"/>
              <a:t> (</a:t>
            </a:r>
            <a:r>
              <a:rPr lang="en-US" dirty="0" err="1" smtClean="0"/>
              <a:t>tuntutan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aspek</a:t>
            </a:r>
            <a:r>
              <a:rPr lang="en-US" dirty="0" smtClean="0"/>
              <a:t> </a:t>
            </a:r>
            <a:r>
              <a:rPr lang="en-US" dirty="0" err="1" smtClean="0"/>
              <a:t>pengetahuan</a:t>
            </a:r>
            <a:r>
              <a:rPr lang="en-US" dirty="0" smtClean="0"/>
              <a:t>)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Langkah-langkah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ekspositori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Preparasi</a:t>
            </a:r>
            <a:r>
              <a:rPr lang="en-US" dirty="0" smtClean="0"/>
              <a:t>, guru </a:t>
            </a:r>
            <a:r>
              <a:rPr lang="en-US" dirty="0" err="1" smtClean="0"/>
              <a:t>menyiapkan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/</a:t>
            </a:r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 smtClean="0"/>
          </a:p>
          <a:p>
            <a:pPr lvl="0"/>
            <a:r>
              <a:rPr lang="en-US" dirty="0" err="1" smtClean="0"/>
              <a:t>Apersepsi</a:t>
            </a:r>
            <a:r>
              <a:rPr lang="en-US" dirty="0" smtClean="0"/>
              <a:t>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penyegaran</a:t>
            </a:r>
            <a:endParaRPr lang="en-US" dirty="0" smtClean="0"/>
          </a:p>
          <a:p>
            <a:pPr lvl="0"/>
            <a:r>
              <a:rPr lang="en-US" dirty="0" err="1" smtClean="0"/>
              <a:t>Presentasi</a:t>
            </a:r>
            <a:r>
              <a:rPr lang="en-US" dirty="0" smtClean="0"/>
              <a:t> (</a:t>
            </a:r>
            <a:r>
              <a:rPr lang="en-US" dirty="0" err="1" smtClean="0"/>
              <a:t>penyajian</a:t>
            </a:r>
            <a:r>
              <a:rPr lang="en-US" dirty="0" smtClean="0"/>
              <a:t>) </a:t>
            </a:r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 smtClean="0"/>
          </a:p>
          <a:p>
            <a:r>
              <a:rPr lang="en-US" dirty="0" err="1" smtClean="0"/>
              <a:t>Resitasi</a:t>
            </a:r>
            <a:r>
              <a:rPr lang="en-US" dirty="0" smtClean="0"/>
              <a:t>, </a:t>
            </a:r>
            <a:r>
              <a:rPr lang="en-US" dirty="0" err="1" smtClean="0"/>
              <a:t>pengulangan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kunci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diskoveri</a:t>
            </a:r>
            <a:r>
              <a:rPr lang="en-US" dirty="0" smtClean="0"/>
              <a:t> </a:t>
            </a:r>
            <a:r>
              <a:rPr lang="en-US" dirty="0" err="1" smtClean="0"/>
              <a:t>inkuiri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karakteristik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kemandirian</a:t>
            </a:r>
            <a:r>
              <a:rPr lang="en-US" dirty="0" smtClean="0"/>
              <a:t>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memadai</a:t>
            </a:r>
            <a:r>
              <a:rPr lang="en-US" dirty="0" smtClean="0"/>
              <a:t>;</a:t>
            </a:r>
          </a:p>
          <a:p>
            <a:pPr lvl="0"/>
            <a:r>
              <a:rPr lang="es-ES" dirty="0" err="1" smtClean="0"/>
              <a:t>sumber</a:t>
            </a:r>
            <a:r>
              <a:rPr lang="es-ES" dirty="0" smtClean="0"/>
              <a:t> </a:t>
            </a:r>
            <a:r>
              <a:rPr lang="es-ES" dirty="0" err="1" smtClean="0"/>
              <a:t>referensi</a:t>
            </a:r>
            <a:r>
              <a:rPr lang="es-ES" dirty="0" smtClean="0"/>
              <a:t>, </a:t>
            </a:r>
            <a:r>
              <a:rPr lang="es-ES" dirty="0" err="1" smtClean="0"/>
              <a:t>alat</a:t>
            </a:r>
            <a:r>
              <a:rPr lang="es-ES" dirty="0" smtClean="0"/>
              <a:t>, media, dan </a:t>
            </a:r>
            <a:r>
              <a:rPr lang="es-ES" dirty="0" err="1" smtClean="0"/>
              <a:t>bahan</a:t>
            </a:r>
            <a:r>
              <a:rPr lang="es-ES" dirty="0" smtClean="0"/>
              <a:t> </a:t>
            </a:r>
            <a:r>
              <a:rPr lang="es-ES" dirty="0" err="1" smtClean="0"/>
              <a:t>cukup</a:t>
            </a:r>
            <a:r>
              <a:rPr lang="es-ES" dirty="0" smtClean="0"/>
              <a:t>;</a:t>
            </a:r>
            <a:endParaRPr lang="en-US" dirty="0" smtClean="0"/>
          </a:p>
          <a:p>
            <a:pPr lvl="0"/>
            <a:r>
              <a:rPr lang="es-ES" dirty="0" err="1" smtClean="0"/>
              <a:t>jumlah</a:t>
            </a:r>
            <a:r>
              <a:rPr lang="es-ES" dirty="0" smtClean="0"/>
              <a:t> </a:t>
            </a:r>
            <a:r>
              <a:rPr lang="es-ES" dirty="0" err="1" smtClean="0"/>
              <a:t>peserta</a:t>
            </a:r>
            <a:r>
              <a:rPr lang="es-ES" dirty="0" smtClean="0"/>
              <a:t> </a:t>
            </a:r>
            <a:r>
              <a:rPr lang="es-ES" dirty="0" err="1" smtClean="0"/>
              <a:t>didik</a:t>
            </a:r>
            <a:r>
              <a:rPr lang="es-ES" dirty="0" smtClean="0"/>
              <a:t> </a:t>
            </a:r>
            <a:r>
              <a:rPr lang="es-ES" dirty="0" err="1" smtClean="0"/>
              <a:t>dalam</a:t>
            </a:r>
            <a:r>
              <a:rPr lang="es-ES" dirty="0" smtClean="0"/>
              <a:t> </a:t>
            </a:r>
            <a:r>
              <a:rPr lang="es-ES" dirty="0" err="1" smtClean="0"/>
              <a:t>kelas</a:t>
            </a:r>
            <a:r>
              <a:rPr lang="es-ES" dirty="0" smtClean="0"/>
              <a:t> </a:t>
            </a:r>
            <a:r>
              <a:rPr lang="es-ES" dirty="0" err="1" smtClean="0"/>
              <a:t>tidak</a:t>
            </a:r>
            <a:r>
              <a:rPr lang="es-ES" dirty="0" smtClean="0"/>
              <a:t> </a:t>
            </a:r>
            <a:r>
              <a:rPr lang="es-ES" dirty="0" err="1" smtClean="0"/>
              <a:t>terlalu</a:t>
            </a:r>
            <a:r>
              <a:rPr lang="es-ES" dirty="0" smtClean="0"/>
              <a:t> </a:t>
            </a:r>
            <a:r>
              <a:rPr lang="es-ES" dirty="0" err="1" smtClean="0"/>
              <a:t>banyak</a:t>
            </a:r>
            <a:r>
              <a:rPr lang="es-ES" dirty="0" smtClean="0"/>
              <a:t>; </a:t>
            </a:r>
            <a:endParaRPr lang="en-US" dirty="0" smtClean="0"/>
          </a:p>
          <a:p>
            <a:pPr lvl="0"/>
            <a:r>
              <a:rPr lang="es-ES" dirty="0" err="1" smtClean="0"/>
              <a:t>materi</a:t>
            </a:r>
            <a:r>
              <a:rPr lang="es-ES" dirty="0" smtClean="0"/>
              <a:t> </a:t>
            </a:r>
            <a:r>
              <a:rPr lang="es-ES" dirty="0" err="1" smtClean="0"/>
              <a:t>pembelajaran</a:t>
            </a:r>
            <a:r>
              <a:rPr lang="es-ES" dirty="0" smtClean="0"/>
              <a:t> </a:t>
            </a:r>
            <a:r>
              <a:rPr lang="es-ES" dirty="0" err="1" smtClean="0"/>
              <a:t>tidak</a:t>
            </a:r>
            <a:r>
              <a:rPr lang="es-ES" dirty="0" smtClean="0"/>
              <a:t> </a:t>
            </a:r>
            <a:r>
              <a:rPr lang="es-ES" dirty="0" err="1" smtClean="0"/>
              <a:t>terlalu</a:t>
            </a:r>
            <a:r>
              <a:rPr lang="es-ES" dirty="0" smtClean="0"/>
              <a:t> </a:t>
            </a:r>
            <a:r>
              <a:rPr lang="es-ES" dirty="0" err="1" smtClean="0"/>
              <a:t>luas</a:t>
            </a:r>
            <a:r>
              <a:rPr lang="es-ES" dirty="0" smtClean="0"/>
              <a:t>; dan</a:t>
            </a:r>
            <a:endParaRPr lang="en-US" dirty="0" smtClean="0"/>
          </a:p>
          <a:p>
            <a:pPr lvl="0"/>
            <a:r>
              <a:rPr lang="fi-FI" dirty="0" smtClean="0"/>
              <a:t>alokasi waktu cukup tersedia.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Langkah-langkah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diskoveri</a:t>
            </a:r>
            <a:r>
              <a:rPr lang="en-US" dirty="0" smtClean="0"/>
              <a:t> </a:t>
            </a:r>
            <a:r>
              <a:rPr lang="en-US" dirty="0" err="1" smtClean="0"/>
              <a:t>inkuiri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Guru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mengajukan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merumuskan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pPr lvl="0"/>
            <a:r>
              <a:rPr lang="en-US" dirty="0" err="1" smtClean="0"/>
              <a:t>Merumuskan</a:t>
            </a:r>
            <a:r>
              <a:rPr lang="en-US" dirty="0" smtClean="0"/>
              <a:t> </a:t>
            </a:r>
            <a:r>
              <a:rPr lang="en-US" dirty="0" err="1" smtClean="0"/>
              <a:t>logika</a:t>
            </a:r>
            <a:r>
              <a:rPr lang="en-US" dirty="0" smtClean="0"/>
              <a:t> </a:t>
            </a:r>
            <a:r>
              <a:rPr lang="en-US" dirty="0" err="1" smtClean="0"/>
              <a:t>berpikir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mengajukan</a:t>
            </a:r>
            <a:r>
              <a:rPr lang="en-US" dirty="0" smtClean="0"/>
              <a:t> </a:t>
            </a:r>
            <a:r>
              <a:rPr lang="en-US" dirty="0" err="1" smtClean="0"/>
              <a:t>hipotesis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jawaban</a:t>
            </a:r>
            <a:r>
              <a:rPr lang="en-US" dirty="0" smtClean="0"/>
              <a:t> </a:t>
            </a:r>
            <a:r>
              <a:rPr lang="en-US" dirty="0" err="1" smtClean="0"/>
              <a:t>sementara</a:t>
            </a:r>
            <a:endParaRPr lang="en-US" dirty="0" smtClean="0"/>
          </a:p>
          <a:p>
            <a:pPr lvl="0"/>
            <a:r>
              <a:rPr lang="en-US" dirty="0" err="1" smtClean="0"/>
              <a:t>Merumuskan</a:t>
            </a:r>
            <a:r>
              <a:rPr lang="en-US" dirty="0" smtClean="0"/>
              <a:t> </a:t>
            </a:r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memperoleh</a:t>
            </a:r>
            <a:r>
              <a:rPr lang="en-US" dirty="0" smtClean="0"/>
              <a:t> data</a:t>
            </a:r>
          </a:p>
          <a:p>
            <a:pPr lvl="0"/>
            <a:r>
              <a:rPr lang="en-US" dirty="0" err="1" smtClean="0"/>
              <a:t>Menganalisis</a:t>
            </a:r>
            <a:r>
              <a:rPr lang="en-US" dirty="0" smtClean="0"/>
              <a:t> data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verifikasi</a:t>
            </a:r>
            <a:endParaRPr lang="en-US" dirty="0" smtClean="0"/>
          </a:p>
          <a:p>
            <a:pPr lvl="0"/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generalisasi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k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6888"/>
            <a:ext cx="9144000" cy="636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0" y="1219200"/>
            <a:ext cx="1524000" cy="1371600"/>
            <a:chOff x="0" y="768"/>
            <a:chExt cx="960" cy="864"/>
          </a:xfrm>
        </p:grpSpPr>
        <p:sp>
          <p:nvSpPr>
            <p:cNvPr id="12325" name="Line 6"/>
            <p:cNvSpPr>
              <a:spLocks noChangeShapeType="1"/>
            </p:cNvSpPr>
            <p:nvPr/>
          </p:nvSpPr>
          <p:spPr bwMode="auto">
            <a:xfrm flipV="1">
              <a:off x="0" y="1104"/>
              <a:ext cx="96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Text Box 22"/>
            <p:cNvSpPr txBox="1">
              <a:spLocks noChangeArrowheads="1"/>
            </p:cNvSpPr>
            <p:nvPr/>
          </p:nvSpPr>
          <p:spPr bwMode="auto">
            <a:xfrm rot="-1302327">
              <a:off x="240" y="768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T</a:t>
              </a: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1066800" y="914400"/>
            <a:ext cx="1371600" cy="1447800"/>
            <a:chOff x="672" y="576"/>
            <a:chExt cx="864" cy="912"/>
          </a:xfrm>
        </p:grpSpPr>
        <p:sp>
          <p:nvSpPr>
            <p:cNvPr id="12322" name="Line 7"/>
            <p:cNvSpPr>
              <a:spLocks noChangeShapeType="1"/>
            </p:cNvSpPr>
            <p:nvPr/>
          </p:nvSpPr>
          <p:spPr bwMode="auto">
            <a:xfrm>
              <a:off x="960" y="1104"/>
              <a:ext cx="576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3" name="Text Box 23"/>
            <p:cNvSpPr txBox="1">
              <a:spLocks noChangeArrowheads="1"/>
            </p:cNvSpPr>
            <p:nvPr/>
          </p:nvSpPr>
          <p:spPr bwMode="auto">
            <a:xfrm rot="701867">
              <a:off x="672" y="576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e</a:t>
              </a:r>
            </a:p>
          </p:txBody>
        </p:sp>
        <p:sp>
          <p:nvSpPr>
            <p:cNvPr id="12324" name="Text Box 24"/>
            <p:cNvSpPr txBox="1">
              <a:spLocks noChangeArrowheads="1"/>
            </p:cNvSpPr>
            <p:nvPr/>
          </p:nvSpPr>
          <p:spPr bwMode="auto">
            <a:xfrm rot="1430622">
              <a:off x="1152" y="720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r</a:t>
              </a: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2438400" y="1447800"/>
            <a:ext cx="762000" cy="990600"/>
            <a:chOff x="1536" y="912"/>
            <a:chExt cx="480" cy="624"/>
          </a:xfrm>
        </p:grpSpPr>
        <p:sp>
          <p:nvSpPr>
            <p:cNvPr id="12320" name="Line 8"/>
            <p:cNvSpPr>
              <a:spLocks noChangeShapeType="1"/>
            </p:cNvSpPr>
            <p:nvPr/>
          </p:nvSpPr>
          <p:spPr bwMode="auto">
            <a:xfrm>
              <a:off x="1536" y="1488"/>
              <a:ext cx="288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1" name="Text Box 25"/>
            <p:cNvSpPr txBox="1">
              <a:spLocks noChangeArrowheads="1"/>
            </p:cNvSpPr>
            <p:nvPr/>
          </p:nvSpPr>
          <p:spPr bwMode="auto">
            <a:xfrm rot="835348">
              <a:off x="1632" y="912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i</a:t>
              </a: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819400" y="152400"/>
            <a:ext cx="1752600" cy="2286000"/>
            <a:chOff x="1776" y="96"/>
            <a:chExt cx="1104" cy="1440"/>
          </a:xfrm>
        </p:grpSpPr>
        <p:sp>
          <p:nvSpPr>
            <p:cNvPr id="12314" name="Line 9"/>
            <p:cNvSpPr>
              <a:spLocks noChangeShapeType="1"/>
            </p:cNvSpPr>
            <p:nvPr/>
          </p:nvSpPr>
          <p:spPr bwMode="auto">
            <a:xfrm flipV="1">
              <a:off x="1824" y="1200"/>
              <a:ext cx="528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5" name="Line 10"/>
            <p:cNvSpPr>
              <a:spLocks noChangeShapeType="1"/>
            </p:cNvSpPr>
            <p:nvPr/>
          </p:nvSpPr>
          <p:spPr bwMode="auto">
            <a:xfrm flipH="1" flipV="1">
              <a:off x="2112" y="1008"/>
              <a:ext cx="24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6" name="Line 11"/>
            <p:cNvSpPr>
              <a:spLocks noChangeShapeType="1"/>
            </p:cNvSpPr>
            <p:nvPr/>
          </p:nvSpPr>
          <p:spPr bwMode="auto">
            <a:xfrm flipV="1">
              <a:off x="2112" y="336"/>
              <a:ext cx="432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7" name="Line 12"/>
            <p:cNvSpPr>
              <a:spLocks noChangeShapeType="1"/>
            </p:cNvSpPr>
            <p:nvPr/>
          </p:nvSpPr>
          <p:spPr bwMode="auto">
            <a:xfrm>
              <a:off x="2544" y="336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8" name="Text Box 26"/>
            <p:cNvSpPr txBox="1">
              <a:spLocks noChangeArrowheads="1"/>
            </p:cNvSpPr>
            <p:nvPr/>
          </p:nvSpPr>
          <p:spPr bwMode="auto">
            <a:xfrm rot="-1752887">
              <a:off x="1776" y="384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m</a:t>
              </a:r>
            </a:p>
          </p:txBody>
        </p:sp>
        <p:sp>
          <p:nvSpPr>
            <p:cNvPr id="12319" name="Text Box 27"/>
            <p:cNvSpPr txBox="1">
              <a:spLocks noChangeArrowheads="1"/>
            </p:cNvSpPr>
            <p:nvPr/>
          </p:nvSpPr>
          <p:spPr bwMode="auto">
            <a:xfrm rot="-1880290">
              <a:off x="2160" y="96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a</a:t>
              </a:r>
            </a:p>
          </p:txBody>
        </p:sp>
      </p:grp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4572000" y="533400"/>
            <a:ext cx="2057400" cy="2362200"/>
            <a:chOff x="2880" y="336"/>
            <a:chExt cx="1296" cy="1488"/>
          </a:xfrm>
        </p:grpSpPr>
        <p:sp>
          <p:nvSpPr>
            <p:cNvPr id="12307" name="Line 13"/>
            <p:cNvSpPr>
              <a:spLocks noChangeShapeType="1"/>
            </p:cNvSpPr>
            <p:nvPr/>
          </p:nvSpPr>
          <p:spPr bwMode="auto">
            <a:xfrm>
              <a:off x="2880" y="336"/>
              <a:ext cx="24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8" name="Line 14"/>
            <p:cNvSpPr>
              <a:spLocks noChangeShapeType="1"/>
            </p:cNvSpPr>
            <p:nvPr/>
          </p:nvSpPr>
          <p:spPr bwMode="auto">
            <a:xfrm flipH="1">
              <a:off x="3024" y="768"/>
              <a:ext cx="96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Line 15"/>
            <p:cNvSpPr>
              <a:spLocks noChangeShapeType="1"/>
            </p:cNvSpPr>
            <p:nvPr/>
          </p:nvSpPr>
          <p:spPr bwMode="auto">
            <a:xfrm flipH="1">
              <a:off x="2880" y="1056"/>
              <a:ext cx="14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0" name="Line 16"/>
            <p:cNvSpPr>
              <a:spLocks noChangeShapeType="1"/>
            </p:cNvSpPr>
            <p:nvPr/>
          </p:nvSpPr>
          <p:spPr bwMode="auto">
            <a:xfrm>
              <a:off x="2880" y="1200"/>
              <a:ext cx="1296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3264" y="816"/>
              <a:ext cx="768" cy="682"/>
              <a:chOff x="3264" y="816"/>
              <a:chExt cx="768" cy="682"/>
            </a:xfrm>
          </p:grpSpPr>
          <p:sp>
            <p:nvSpPr>
              <p:cNvPr id="12312" name="Text Box 28"/>
              <p:cNvSpPr txBox="1">
                <a:spLocks noChangeArrowheads="1"/>
              </p:cNvSpPr>
              <p:nvPr/>
            </p:nvSpPr>
            <p:spPr bwMode="auto">
              <a:xfrm rot="1034257">
                <a:off x="3264" y="816"/>
                <a:ext cx="384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4000" i="0">
                    <a:latin typeface="Kristen ITC" pitchFamily="66" charset="0"/>
                  </a:rPr>
                  <a:t>k</a:t>
                </a:r>
              </a:p>
            </p:txBody>
          </p:sp>
          <p:sp>
            <p:nvSpPr>
              <p:cNvPr id="12313" name="Text Box 29"/>
              <p:cNvSpPr txBox="1">
                <a:spLocks noChangeArrowheads="1"/>
              </p:cNvSpPr>
              <p:nvPr/>
            </p:nvSpPr>
            <p:spPr bwMode="auto">
              <a:xfrm rot="1012409">
                <a:off x="3648" y="1056"/>
                <a:ext cx="384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4000" i="0">
                    <a:latin typeface="Kristen ITC" pitchFamily="66" charset="0"/>
                  </a:rPr>
                  <a:t>a</a:t>
                </a:r>
              </a:p>
            </p:txBody>
          </p:sp>
        </p:grpSp>
      </p:grp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6477000" y="1676400"/>
            <a:ext cx="609600" cy="1219200"/>
            <a:chOff x="4080" y="1056"/>
            <a:chExt cx="384" cy="768"/>
          </a:xfrm>
        </p:grpSpPr>
        <p:sp>
          <p:nvSpPr>
            <p:cNvPr id="12305" name="Line 17"/>
            <p:cNvSpPr>
              <a:spLocks noChangeShapeType="1"/>
            </p:cNvSpPr>
            <p:nvPr/>
          </p:nvSpPr>
          <p:spPr bwMode="auto">
            <a:xfrm flipV="1">
              <a:off x="4176" y="1584"/>
              <a:ext cx="24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Text Box 30"/>
            <p:cNvSpPr txBox="1">
              <a:spLocks noChangeArrowheads="1"/>
            </p:cNvSpPr>
            <p:nvPr/>
          </p:nvSpPr>
          <p:spPr bwMode="auto">
            <a:xfrm rot="-1302327">
              <a:off x="4080" y="1056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s</a:t>
              </a:r>
            </a:p>
          </p:txBody>
        </p:sp>
      </p:grpSp>
      <p:grpSp>
        <p:nvGrpSpPr>
          <p:cNvPr id="9" name="Group 39"/>
          <p:cNvGrpSpPr>
            <a:grpSpLocks/>
          </p:cNvGrpSpPr>
          <p:nvPr/>
        </p:nvGrpSpPr>
        <p:grpSpPr bwMode="auto">
          <a:xfrm>
            <a:off x="7010400" y="1447800"/>
            <a:ext cx="685800" cy="1066800"/>
            <a:chOff x="4416" y="912"/>
            <a:chExt cx="432" cy="672"/>
          </a:xfrm>
        </p:grpSpPr>
        <p:sp>
          <p:nvSpPr>
            <p:cNvPr id="12303" name="Line 18"/>
            <p:cNvSpPr>
              <a:spLocks noChangeShapeType="1"/>
            </p:cNvSpPr>
            <p:nvPr/>
          </p:nvSpPr>
          <p:spPr bwMode="auto">
            <a:xfrm flipV="1">
              <a:off x="4416" y="1488"/>
              <a:ext cx="432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Text Box 31"/>
            <p:cNvSpPr txBox="1">
              <a:spLocks noChangeArrowheads="1"/>
            </p:cNvSpPr>
            <p:nvPr/>
          </p:nvSpPr>
          <p:spPr bwMode="auto">
            <a:xfrm rot="-1302327">
              <a:off x="4416" y="912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i</a:t>
              </a:r>
            </a:p>
          </p:txBody>
        </p:sp>
      </p:grp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7620000" y="1295400"/>
            <a:ext cx="1524000" cy="2362200"/>
            <a:chOff x="4800" y="816"/>
            <a:chExt cx="960" cy="1488"/>
          </a:xfrm>
        </p:grpSpPr>
        <p:sp>
          <p:nvSpPr>
            <p:cNvPr id="12299" name="Line 19"/>
            <p:cNvSpPr>
              <a:spLocks noChangeShapeType="1"/>
            </p:cNvSpPr>
            <p:nvPr/>
          </p:nvSpPr>
          <p:spPr bwMode="auto">
            <a:xfrm>
              <a:off x="4848" y="1488"/>
              <a:ext cx="38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0" name="Line 20"/>
            <p:cNvSpPr>
              <a:spLocks noChangeShapeType="1"/>
            </p:cNvSpPr>
            <p:nvPr/>
          </p:nvSpPr>
          <p:spPr bwMode="auto">
            <a:xfrm>
              <a:off x="5232" y="1680"/>
              <a:ext cx="96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1" name="Line 21"/>
            <p:cNvSpPr>
              <a:spLocks noChangeShapeType="1"/>
            </p:cNvSpPr>
            <p:nvPr/>
          </p:nvSpPr>
          <p:spPr bwMode="auto">
            <a:xfrm>
              <a:off x="5328" y="2160"/>
              <a:ext cx="432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2" name="Text Box 32"/>
            <p:cNvSpPr txBox="1">
              <a:spLocks noChangeArrowheads="1"/>
            </p:cNvSpPr>
            <p:nvPr/>
          </p:nvSpPr>
          <p:spPr bwMode="auto">
            <a:xfrm rot="-1302327">
              <a:off x="4800" y="816"/>
              <a:ext cx="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i="0">
                  <a:latin typeface="Kristen ITC" pitchFamily="66" charset="0"/>
                </a:rPr>
                <a:t>h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49923" y="260350"/>
            <a:ext cx="7244862" cy="208915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2. PERUBAHAN PARADIGMA</a:t>
            </a:r>
            <a:endParaRPr lang="id-ID" sz="2800" b="1" dirty="0" smtClean="0">
              <a:solidFill>
                <a:srgbClr val="FFFF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314450" y="2852739"/>
            <a:ext cx="6645519" cy="2376487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Char char="Ø"/>
            </a:pPr>
            <a:r>
              <a:rPr lang="en-US" sz="2400" b="1" dirty="0" err="1" smtClean="0"/>
              <a:t>Mengajar</a:t>
            </a:r>
            <a:r>
              <a:rPr lang="en-US" sz="2400" b="1" dirty="0" smtClean="0"/>
              <a:t>   </a:t>
            </a:r>
            <a:r>
              <a:rPr lang="en-US" sz="2400" b="1" dirty="0" smtClean="0">
                <a:sym typeface="Wingdings" pitchFamily="2" charset="2"/>
              </a:rPr>
              <a:t>	</a:t>
            </a:r>
            <a:r>
              <a:rPr lang="en-US" sz="2400" b="1" dirty="0" err="1" smtClean="0"/>
              <a:t>Pembelajaran</a:t>
            </a:r>
            <a:endParaRPr lang="en-US" sz="2400" b="1" dirty="0" smtClean="0"/>
          </a:p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None/>
            </a:pPr>
            <a:r>
              <a:rPr lang="en-US" sz="2400" b="1" dirty="0" smtClean="0"/>
              <a:t>	       (teaching – learning)</a:t>
            </a:r>
          </a:p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Char char="Ø"/>
            </a:pPr>
            <a:endParaRPr lang="en-US" sz="2400" b="1" dirty="0" smtClean="0"/>
          </a:p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Char char="Ø"/>
            </a:pPr>
            <a:r>
              <a:rPr lang="en-US" sz="2400" b="1" dirty="0" err="1" smtClean="0"/>
              <a:t>Penilaian</a:t>
            </a:r>
            <a:r>
              <a:rPr lang="en-US" sz="2400" b="1" dirty="0" smtClean="0"/>
              <a:t>   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Perbaikan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Terus-menerus</a:t>
            </a:r>
            <a:endParaRPr lang="en-US" sz="2400" b="1" dirty="0" smtClean="0"/>
          </a:p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None/>
            </a:pPr>
            <a:r>
              <a:rPr lang="en-US" sz="2400" b="1" dirty="0" smtClean="0"/>
              <a:t>	                          (</a:t>
            </a:r>
            <a:r>
              <a:rPr lang="en-US" sz="2400" b="1" dirty="0" err="1" smtClean="0"/>
              <a:t>Continous</a:t>
            </a:r>
            <a:r>
              <a:rPr lang="en-US" sz="2400" b="1" dirty="0" smtClean="0"/>
              <a:t> improvement)</a:t>
            </a:r>
          </a:p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None/>
            </a:pPr>
            <a:endParaRPr lang="en-US" sz="2400" b="1" dirty="0" smtClean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314451" y="115889"/>
            <a:ext cx="652389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4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MENGAPA </a:t>
            </a:r>
            <a:r>
              <a:rPr lang="en-US" sz="44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PAIKEM 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(</a:t>
            </a:r>
            <a:r>
              <a:rPr lang="en-US" dirty="0" err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lanjutan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)</a:t>
            </a:r>
            <a:endParaRPr lang="en-US" dirty="0">
              <a:solidFill>
                <a:srgbClr val="66FF33"/>
              </a:solidFill>
              <a:latin typeface="Arial Rounded MT Bold" pitchFamily="34" charset="0"/>
            </a:endParaRPr>
          </a:p>
        </p:txBody>
      </p:sp>
      <p:pic>
        <p:nvPicPr>
          <p:cNvPr id="5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285728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49923" y="260350"/>
            <a:ext cx="7244862" cy="208915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FFFF00"/>
                </a:solidFill>
              </a:rPr>
              <a:t/>
            </a:r>
            <a:br>
              <a:rPr lang="en-US" sz="2800" b="1" smtClean="0">
                <a:solidFill>
                  <a:srgbClr val="FFFF00"/>
                </a:solidFill>
              </a:rPr>
            </a:br>
            <a:r>
              <a:rPr lang="en-US" sz="2800" b="1" smtClean="0">
                <a:solidFill>
                  <a:srgbClr val="FFFF00"/>
                </a:solidFill>
              </a:rPr>
              <a:t/>
            </a:r>
            <a:br>
              <a:rPr lang="en-US" sz="2800" b="1" smtClean="0">
                <a:solidFill>
                  <a:srgbClr val="FFFF00"/>
                </a:solidFill>
              </a:rPr>
            </a:br>
            <a:r>
              <a:rPr lang="en-US" sz="2800" b="1" smtClean="0">
                <a:solidFill>
                  <a:srgbClr val="FFFF00"/>
                </a:solidFill>
              </a:rPr>
              <a:t>3. PENGERTIAN</a:t>
            </a:r>
            <a:endParaRPr lang="id-ID" sz="2800" b="1" smtClean="0">
              <a:solidFill>
                <a:srgbClr val="FFFF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2852739"/>
            <a:ext cx="7388497" cy="2376487"/>
          </a:xfrm>
        </p:spPr>
        <p:txBody>
          <a:bodyPr>
            <a:noAutofit/>
          </a:bodyPr>
          <a:lstStyle/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Char char="Ø"/>
            </a:pP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Proses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pembelajaran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yang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dirancang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agar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mengaktifkan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anak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,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mengembangkan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kreativitas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sehingga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efektif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namun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tetap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menyenangkan</a:t>
            </a: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Aharoni" pitchFamily="2" charset="-79"/>
              </a:rPr>
              <a:t>.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1314451" y="115889"/>
            <a:ext cx="652389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4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MENGAPA </a:t>
            </a:r>
            <a:r>
              <a:rPr lang="en-US" sz="44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PAIKEM 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(</a:t>
            </a:r>
            <a:r>
              <a:rPr lang="en-US" dirty="0" err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lanjutan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)</a:t>
            </a:r>
            <a:endParaRPr lang="en-US" dirty="0">
              <a:solidFill>
                <a:srgbClr val="66FF33"/>
              </a:solidFill>
              <a:latin typeface="Arial Rounded MT Bold" pitchFamily="34" charset="0"/>
            </a:endParaRPr>
          </a:p>
        </p:txBody>
      </p:sp>
      <p:pic>
        <p:nvPicPr>
          <p:cNvPr id="5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285728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49923" y="260350"/>
            <a:ext cx="7244862" cy="208915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FFFF00"/>
                </a:solidFill>
              </a:rPr>
              <a:t/>
            </a:r>
            <a:br>
              <a:rPr lang="en-US" sz="2800" b="1" smtClean="0">
                <a:solidFill>
                  <a:srgbClr val="FFFF00"/>
                </a:solidFill>
              </a:rPr>
            </a:br>
            <a:r>
              <a:rPr lang="en-US" sz="2800" b="1" smtClean="0">
                <a:solidFill>
                  <a:srgbClr val="FFFF00"/>
                </a:solidFill>
              </a:rPr>
              <a:t/>
            </a:r>
            <a:br>
              <a:rPr lang="en-US" sz="2800" b="1" smtClean="0">
                <a:solidFill>
                  <a:srgbClr val="FFFF00"/>
                </a:solidFill>
              </a:rPr>
            </a:br>
            <a:r>
              <a:rPr lang="en-US" sz="2800" b="1" smtClean="0">
                <a:solidFill>
                  <a:srgbClr val="FFFF00"/>
                </a:solidFill>
              </a:rPr>
              <a:t>4. PENGERTIAN</a:t>
            </a:r>
            <a:endParaRPr lang="id-ID" sz="2800" b="1" smtClean="0">
              <a:solidFill>
                <a:srgbClr val="FFFF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314450" y="2852739"/>
            <a:ext cx="6645519" cy="2376487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Clr>
                <a:srgbClr val="66FF99"/>
              </a:buClr>
              <a:buSzTx/>
              <a:buFont typeface="Wingdings" pitchFamily="2" charset="2"/>
              <a:buChar char="Ø"/>
            </a:pPr>
            <a:r>
              <a:rPr lang="en-US" sz="2800" dirty="0" err="1" smtClean="0">
                <a:latin typeface="Arial Rounded MT Bold" pitchFamily="34" charset="0"/>
              </a:rPr>
              <a:t>Menciptakan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Lingkungan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Belajar</a:t>
            </a:r>
            <a:r>
              <a:rPr lang="en-US" sz="2800" dirty="0" smtClean="0">
                <a:latin typeface="Arial Rounded MT Bold" pitchFamily="34" charset="0"/>
              </a:rPr>
              <a:t> yang </a:t>
            </a:r>
            <a:r>
              <a:rPr lang="en-US" sz="2800" dirty="0" err="1" smtClean="0">
                <a:latin typeface="Arial Rounded MT Bold" pitchFamily="34" charset="0"/>
              </a:rPr>
              <a:t>kondusif</a:t>
            </a:r>
            <a:r>
              <a:rPr lang="en-US" sz="2800" dirty="0" smtClean="0">
                <a:latin typeface="Arial Rounded MT Bold" pitchFamily="34" charset="0"/>
              </a:rPr>
              <a:t>/</a:t>
            </a:r>
            <a:r>
              <a:rPr lang="en-US" sz="2800" dirty="0" err="1" smtClean="0">
                <a:latin typeface="Arial Rounded MT Bold" pitchFamily="34" charset="0"/>
              </a:rPr>
              <a:t>bermakna</a:t>
            </a:r>
            <a:r>
              <a:rPr lang="en-US" sz="2800" dirty="0" smtClean="0">
                <a:latin typeface="Arial Rounded MT Bold" pitchFamily="34" charset="0"/>
              </a:rPr>
              <a:t> yang </a:t>
            </a:r>
            <a:r>
              <a:rPr lang="en-US" sz="2800" dirty="0" err="1" smtClean="0">
                <a:latin typeface="Arial Rounded MT Bold" pitchFamily="34" charset="0"/>
              </a:rPr>
              <a:t>mampu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memberikan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siswa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keterampilan</a:t>
            </a:r>
            <a:r>
              <a:rPr lang="en-US" sz="2800" dirty="0" smtClean="0">
                <a:latin typeface="Arial Rounded MT Bold" pitchFamily="34" charset="0"/>
              </a:rPr>
              <a:t>, </a:t>
            </a:r>
            <a:r>
              <a:rPr lang="en-US" sz="2800" dirty="0" err="1" smtClean="0">
                <a:latin typeface="Arial Rounded MT Bold" pitchFamily="34" charset="0"/>
              </a:rPr>
              <a:t>pengetahuan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dan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sikap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untuk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dirty="0" err="1" smtClean="0">
                <a:latin typeface="Arial Rounded MT Bold" pitchFamily="34" charset="0"/>
              </a:rPr>
              <a:t>hidup</a:t>
            </a:r>
            <a:r>
              <a:rPr lang="en-US" sz="2800" dirty="0" smtClean="0">
                <a:latin typeface="Arial Rounded MT Bold" pitchFamily="34" charset="0"/>
              </a:rPr>
              <a:t>.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314451" y="115889"/>
            <a:ext cx="652389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400" b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MENGAPA </a:t>
            </a:r>
            <a:r>
              <a:rPr lang="en-US" sz="4400" b="1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PAIKEM 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(</a:t>
            </a:r>
            <a:r>
              <a:rPr lang="en-US" dirty="0" err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lanjutan</a:t>
            </a:r>
            <a:r>
              <a:rPr lang="en-US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)</a:t>
            </a:r>
            <a:endParaRPr lang="en-US" dirty="0">
              <a:solidFill>
                <a:srgbClr val="66FF33"/>
              </a:solidFill>
              <a:latin typeface="Arial Rounded MT Bold" pitchFamily="34" charset="0"/>
            </a:endParaRPr>
          </a:p>
        </p:txBody>
      </p:sp>
      <p:pic>
        <p:nvPicPr>
          <p:cNvPr id="5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285728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PAIKEM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PAIKEM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singkatan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, </a:t>
            </a:r>
            <a:r>
              <a:rPr lang="en-US" b="1" dirty="0" err="1"/>
              <a:t>Inspiratif</a:t>
            </a:r>
            <a:r>
              <a:rPr lang="en-US" b="1" dirty="0"/>
              <a:t>/</a:t>
            </a:r>
            <a:r>
              <a:rPr lang="en-US" b="1" dirty="0" err="1"/>
              <a:t>Interaktif</a:t>
            </a:r>
            <a:r>
              <a:rPr lang="en-US" b="1" dirty="0"/>
              <a:t>/</a:t>
            </a:r>
            <a:r>
              <a:rPr lang="en-US" b="1" dirty="0" err="1"/>
              <a:t>Inovatif</a:t>
            </a:r>
            <a:r>
              <a:rPr lang="en-US" dirty="0"/>
              <a:t>, </a:t>
            </a:r>
            <a:r>
              <a:rPr lang="en-US" dirty="0" err="1"/>
              <a:t>Kritis</a:t>
            </a:r>
            <a:r>
              <a:rPr lang="en-US" dirty="0"/>
              <a:t> /</a:t>
            </a:r>
            <a:r>
              <a:rPr lang="en-US" dirty="0" err="1"/>
              <a:t>Kreatif</a:t>
            </a:r>
            <a:r>
              <a:rPr lang="en-US" dirty="0"/>
              <a:t>, </a:t>
            </a:r>
            <a:r>
              <a:rPr lang="en-US" dirty="0" err="1"/>
              <a:t>Efektif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Menyenangkan</a:t>
            </a:r>
            <a:r>
              <a:rPr lang="en-US" dirty="0"/>
              <a:t>. </a:t>
            </a:r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285728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PRINSIP PAIKEM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Berpusat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agar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yang </a:t>
            </a:r>
            <a:r>
              <a:rPr lang="en-US" dirty="0" err="1" smtClean="0"/>
              <a:t>diharapkan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terpadu</a:t>
            </a:r>
            <a:r>
              <a:rPr lang="en-US" dirty="0"/>
              <a:t> agar </a:t>
            </a:r>
            <a:r>
              <a:rPr lang="en-US" dirty="0" err="1"/>
              <a:t>kompetensi</a:t>
            </a:r>
            <a:r>
              <a:rPr lang="en-US" dirty="0"/>
              <a:t> yang </a:t>
            </a:r>
            <a:r>
              <a:rPr lang="en-US" dirty="0" err="1"/>
              <a:t>dirumuskan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KD </a:t>
            </a:r>
            <a:r>
              <a:rPr lang="en-US" dirty="0" err="1"/>
              <a:t>dan</a:t>
            </a:r>
            <a:r>
              <a:rPr lang="en-US" dirty="0"/>
              <a:t> SK </a:t>
            </a:r>
            <a:r>
              <a:rPr lang="en-US" dirty="0" err="1"/>
              <a:t>tercapai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 smtClean="0"/>
              <a:t>utuh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sudut</a:t>
            </a:r>
            <a:r>
              <a:rPr lang="en-US" dirty="0"/>
              <a:t> </a:t>
            </a:r>
            <a:r>
              <a:rPr lang="en-US" dirty="0" err="1"/>
              <a:t>pandang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keunikan</a:t>
            </a:r>
            <a:r>
              <a:rPr lang="en-US" dirty="0"/>
              <a:t> individual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 smtClean="0"/>
              <a:t>didik</a:t>
            </a:r>
            <a:endParaRPr lang="en-US" dirty="0" smtClean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bertahap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terus</a:t>
            </a:r>
            <a:r>
              <a:rPr lang="en-US" dirty="0" smtClean="0"/>
              <a:t> </a:t>
            </a:r>
            <a:r>
              <a:rPr lang="en-US" dirty="0" err="1" smtClean="0"/>
              <a:t>menerus</a:t>
            </a:r>
            <a:r>
              <a:rPr lang="en-US" dirty="0" smtClean="0"/>
              <a:t> </a:t>
            </a:r>
            <a:r>
              <a:rPr lang="en-US" dirty="0" err="1" smtClean="0"/>
              <a:t>menerapkan</a:t>
            </a:r>
            <a:r>
              <a:rPr lang="en-US" dirty="0" smtClean="0"/>
              <a:t>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tuntas</a:t>
            </a:r>
            <a:r>
              <a:rPr lang="en-US" dirty="0" smtClean="0"/>
              <a:t> (</a:t>
            </a:r>
            <a:r>
              <a:rPr lang="en-US" i="1" dirty="0" smtClean="0"/>
              <a:t>mastery learning</a:t>
            </a:r>
            <a:r>
              <a:rPr lang="en-US" dirty="0" smtClean="0"/>
              <a:t>)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ketuntasan</a:t>
            </a:r>
            <a:r>
              <a:rPr lang="en-US" dirty="0" smtClean="0"/>
              <a:t> yang </a:t>
            </a:r>
            <a:r>
              <a:rPr lang="en-US" dirty="0" err="1" smtClean="0"/>
              <a:t>ditetapkan</a:t>
            </a:r>
            <a:endParaRPr lang="en-US" dirty="0" smtClean="0"/>
          </a:p>
          <a:p>
            <a:pPr marL="514350" indent="-514350">
              <a:buFont typeface="+mj-lt"/>
              <a:buAutoNum type="arabicPeriod" startAt="4"/>
            </a:pP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dihadapkan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pemecahan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pembelajar</a:t>
            </a:r>
            <a:r>
              <a:rPr lang="en-US" dirty="0" smtClean="0"/>
              <a:t> yang </a:t>
            </a:r>
            <a:r>
              <a:rPr lang="en-US" dirty="0" err="1" smtClean="0"/>
              <a:t>kritis</a:t>
            </a:r>
            <a:r>
              <a:rPr lang="en-US" dirty="0" smtClean="0"/>
              <a:t>, </a:t>
            </a:r>
            <a:r>
              <a:rPr lang="en-US" dirty="0" err="1" smtClean="0"/>
              <a:t>kreatif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memecahkan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multi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multimedia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pengalaman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r>
              <a:rPr lang="en-US" dirty="0" smtClean="0"/>
              <a:t> </a:t>
            </a:r>
            <a:r>
              <a:rPr lang="en-US" dirty="0" err="1" smtClean="0"/>
              <a:t>beragam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400" dirty="0" smtClean="0"/>
              <a:t>TUJUAN PAIKEM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Membantu</a:t>
            </a:r>
            <a:r>
              <a:rPr lang="en-US" dirty="0" smtClean="0"/>
              <a:t> </a:t>
            </a:r>
            <a:r>
              <a:rPr lang="en-US" dirty="0" err="1"/>
              <a:t>siswa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tahap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,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kritis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kreatif</a:t>
            </a:r>
            <a:r>
              <a:rPr lang="en-US" dirty="0"/>
              <a:t> (</a:t>
            </a:r>
            <a:r>
              <a:rPr lang="en-US" i="1" dirty="0"/>
              <a:t>critical </a:t>
            </a:r>
            <a:r>
              <a:rPr lang="en-US" i="1" dirty="0" err="1"/>
              <a:t>dan</a:t>
            </a:r>
            <a:r>
              <a:rPr lang="en-US" i="1" dirty="0"/>
              <a:t> creative thinking</a:t>
            </a:r>
            <a:r>
              <a:rPr lang="en-US" dirty="0"/>
              <a:t>)</a:t>
            </a:r>
          </a:p>
        </p:txBody>
      </p:sp>
      <p:pic>
        <p:nvPicPr>
          <p:cNvPr id="4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28604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76</TotalTime>
  <Words>674</Words>
  <Application>Microsoft Office PowerPoint</Application>
  <PresentationFormat>On-screen Show (4:3)</PresentationFormat>
  <Paragraphs>139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Opulent</vt:lpstr>
      <vt:lpstr>Technic</vt:lpstr>
      <vt:lpstr>Metro</vt:lpstr>
      <vt:lpstr>Apex</vt:lpstr>
      <vt:lpstr>PEMBELAJARAN BERBASIS PAIKEM</vt:lpstr>
      <vt:lpstr>Slide 2</vt:lpstr>
      <vt:lpstr>  2. PERUBAHAN PARADIGMA</vt:lpstr>
      <vt:lpstr>  3. PENGERTIAN</vt:lpstr>
      <vt:lpstr>  4. PENGERTIAN</vt:lpstr>
      <vt:lpstr>PAIKEM</vt:lpstr>
      <vt:lpstr>PRINSIP PAIKEM</vt:lpstr>
      <vt:lpstr>Slide 8</vt:lpstr>
      <vt:lpstr>TUJUAN PAIKEM</vt:lpstr>
      <vt:lpstr>KARAKTERISTIK PAIKEM</vt:lpstr>
      <vt:lpstr>Mengalami </vt:lpstr>
      <vt:lpstr>Komunikasi</vt:lpstr>
      <vt:lpstr>Interaksi</vt:lpstr>
      <vt:lpstr>Refleksi</vt:lpstr>
      <vt:lpstr>JENIS-JENIS PAIKEM</vt:lpstr>
      <vt:lpstr>PENERAPAN PAIKEM</vt:lpstr>
      <vt:lpstr>Tatap muka</vt:lpstr>
      <vt:lpstr>Kegiatan tugas tersturktur</vt:lpstr>
      <vt:lpstr>Kegiatan mandiri tidak terstruktur</vt:lpstr>
      <vt:lpstr>Alasan pemilihan strategi ekspositori</vt:lpstr>
      <vt:lpstr>Langkah-langkah strategi ekspositori</vt:lpstr>
      <vt:lpstr>Alasan pemilihan strategi diskoveri inkuiri</vt:lpstr>
      <vt:lpstr>Langkah-langkah strategi diskoveri inkuiri</vt:lpstr>
      <vt:lpstr>Slide 24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PEMBELAJARAN BERBASIS PAIKEM</dc:title>
  <dc:creator>Valued Acer Customer</dc:creator>
  <cp:lastModifiedBy>Valued Acer Customer</cp:lastModifiedBy>
  <cp:revision>7</cp:revision>
  <dcterms:created xsi:type="dcterms:W3CDTF">2010-05-19T04:27:25Z</dcterms:created>
  <dcterms:modified xsi:type="dcterms:W3CDTF">2010-07-21T10:14:55Z</dcterms:modified>
</cp:coreProperties>
</file>