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DAT" ContentType="video/unknown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75" r:id="rId13"/>
    <p:sldId id="267" r:id="rId14"/>
    <p:sldId id="268" r:id="rId15"/>
    <p:sldId id="276" r:id="rId16"/>
    <p:sldId id="269" r:id="rId17"/>
    <p:sldId id="277" r:id="rId18"/>
    <p:sldId id="270" r:id="rId19"/>
    <p:sldId id="278" r:id="rId20"/>
    <p:sldId id="271" r:id="rId21"/>
    <p:sldId id="272" r:id="rId22"/>
    <p:sldId id="273" r:id="rId23"/>
    <p:sldId id="27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FFFF"/>
    <a:srgbClr val="CC66FF"/>
    <a:srgbClr val="FF66FF"/>
    <a:srgbClr val="00FF00"/>
    <a:srgbClr val="996633"/>
    <a:srgbClr val="FF9900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BCDA594-5ECD-442B-B9C7-68A89F47DEF7}" type="datetimeFigureOut">
              <a:rPr lang="en-US" smtClean="0"/>
              <a:pPr/>
              <a:t>26-Jul-11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5FDD67C-5B94-461C-82B5-326E65D615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gi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3.gif"/><Relationship Id="rId10" Type="http://schemas.openxmlformats.org/officeDocument/2006/relationships/image" Target="../media/image8.gif"/><Relationship Id="rId4" Type="http://schemas.openxmlformats.org/officeDocument/2006/relationships/image" Target="../media/image2.gif"/><Relationship Id="rId9" Type="http://schemas.openxmlformats.org/officeDocument/2006/relationships/image" Target="../media/image7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AUDIO%20VISUAL\4.%20KARIER\3.%20PERKEMBANGAN%20KARIER%20DI%20MASYARAKAT\GURU.M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AUDIO%20VISUAL\4.%20KARIER\3.%20PERKEMBANGAN%20KARIER%20DI%20MASYARAKAT\POLISI.MPG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AUDIO%20VISUAL\4.%20KARIER\3.%20PERKEMBANGAN%20KARIER%20DI%20MASYARAKAT\DOKTER.asf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DAT"/><Relationship Id="rId1" Type="http://schemas.microsoft.com/office/2007/relationships/media" Target="../media/media2.DAT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AUDIO%20VISUAL\4.%20KARIER\3.%20PERKEMBANGAN%20KARIER%20DI%20MASYARAKAT\10%20Instrumentalia%20Do'aku.mp3" TargetMode="Externa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32-Point Star 3"/>
          <p:cNvSpPr/>
          <p:nvPr/>
        </p:nvSpPr>
        <p:spPr>
          <a:xfrm>
            <a:off x="533400" y="914400"/>
            <a:ext cx="7772400" cy="4953000"/>
          </a:xfrm>
          <a:prstGeom prst="star32">
            <a:avLst>
              <a:gd name="adj" fmla="val 39682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0070C0"/>
                </a:solidFill>
                <a:latin typeface="Arial Black" pitchFamily="34" charset="0"/>
              </a:rPr>
              <a:t>PERKEMBANGAN KARIER DI MASYARAKAT</a:t>
            </a:r>
            <a:endParaRPr lang="en-US" sz="32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1026" name="Picture 2" descr="E:\DATA LAPTOPKU\Wallpaper\animasi 2\animasi 1\AG00013_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"/>
            <a:ext cx="2057400" cy="2647950"/>
          </a:xfrm>
          <a:prstGeom prst="rect">
            <a:avLst/>
          </a:prstGeom>
          <a:noFill/>
        </p:spPr>
      </p:pic>
      <p:pic>
        <p:nvPicPr>
          <p:cNvPr id="1027" name="Picture 3" descr="E:\DATA LAPTOPKU\Wallpaper\animasi 2\animasi 1\AG00016_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048000"/>
            <a:ext cx="2133600" cy="3657600"/>
          </a:xfrm>
          <a:prstGeom prst="rect">
            <a:avLst/>
          </a:prstGeom>
          <a:noFill/>
        </p:spPr>
      </p:pic>
      <p:pic>
        <p:nvPicPr>
          <p:cNvPr id="1028" name="Picture 4" descr="E:\DATA LAPTOPKU\Wallpaper\animasi 2\animasi 1\AG00038_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4343400"/>
            <a:ext cx="2133600" cy="2286000"/>
          </a:xfrm>
          <a:prstGeom prst="rect">
            <a:avLst/>
          </a:prstGeom>
          <a:noFill/>
        </p:spPr>
      </p:pic>
      <p:pic>
        <p:nvPicPr>
          <p:cNvPr id="1029" name="Picture 5" descr="E:\DATA LAPTOPKU\Wallpaper\animasi 2\animasi 1\AG00042_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67200" y="4495800"/>
            <a:ext cx="1228725" cy="2076450"/>
          </a:xfrm>
          <a:prstGeom prst="rect">
            <a:avLst/>
          </a:prstGeom>
          <a:noFill/>
        </p:spPr>
      </p:pic>
      <p:pic>
        <p:nvPicPr>
          <p:cNvPr id="1030" name="Picture 6" descr="E:\DATA LAPTOPKU\Wallpaper\animasi 2\animasi 1\AG00020_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91200" y="4267200"/>
            <a:ext cx="1428750" cy="2324100"/>
          </a:xfrm>
          <a:prstGeom prst="rect">
            <a:avLst/>
          </a:prstGeom>
          <a:noFill/>
        </p:spPr>
      </p:pic>
      <p:pic>
        <p:nvPicPr>
          <p:cNvPr id="1031" name="Picture 7" descr="E:\DATA LAPTOPKU\Wallpaper\animasi 2\animasi 1\AG00008_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10400" y="2667000"/>
            <a:ext cx="2133600" cy="3981450"/>
          </a:xfrm>
          <a:prstGeom prst="rect">
            <a:avLst/>
          </a:prstGeom>
          <a:noFill/>
        </p:spPr>
      </p:pic>
      <p:pic>
        <p:nvPicPr>
          <p:cNvPr id="1033" name="Picture 9" descr="E:\DATA LAPTOPKU\Wallpaper\animasi 2\animasi 1\AG00029_.GIF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381000"/>
            <a:ext cx="2667000" cy="2124075"/>
          </a:xfrm>
          <a:prstGeom prst="rect">
            <a:avLst/>
          </a:prstGeom>
          <a:noFill/>
        </p:spPr>
      </p:pic>
      <p:pic>
        <p:nvPicPr>
          <p:cNvPr id="5" name="Tofu - Cinta Semu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040372" y="2286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404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81200"/>
          </a:xfrm>
          <a:prstGeom prst="horizontalScroll">
            <a:avLst>
              <a:gd name="adj" fmla="val 14091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Kenapa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setiap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orang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penting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memiliki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karier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4400" dirty="0" smtClean="0"/>
              <a:t>.</a:t>
            </a:r>
            <a:br>
              <a:rPr lang="en-US" sz="4400" dirty="0" smtClean="0"/>
            </a:b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32-Point Star 4"/>
          <p:cNvSpPr/>
          <p:nvPr/>
        </p:nvSpPr>
        <p:spPr>
          <a:xfrm>
            <a:off x="152400" y="1752600"/>
            <a:ext cx="8763000" cy="5105400"/>
          </a:xfrm>
          <a:prstGeom prst="star32">
            <a:avLst>
              <a:gd name="adj" fmla="val 44838"/>
            </a:avLst>
          </a:prstGeom>
          <a:gradFill flip="none" rotWithShape="1">
            <a:gsLst>
              <a:gs pos="0">
                <a:srgbClr val="00FF00"/>
              </a:gs>
              <a:gs pos="25000">
                <a:srgbClr val="FFFF00"/>
              </a:gs>
              <a:gs pos="50000">
                <a:srgbClr val="FF0000"/>
              </a:gs>
              <a:gs pos="75000">
                <a:srgbClr val="FFFF00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Memenuhi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Kebutuhan</a:t>
            </a:r>
            <a:endParaRPr lang="en-US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Status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sosial</a:t>
            </a:r>
            <a:endParaRPr lang="en-US" sz="4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0" y="0"/>
            <a:ext cx="9144000" cy="1981200"/>
          </a:xfrm>
          <a:prstGeom prst="horizontalScroll">
            <a:avLst>
              <a:gd name="adj" fmla="val 14091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 fontScale="25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>
              <a:spcBef>
                <a:spcPct val="0"/>
              </a:spcBef>
            </a:pP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4800" b="1" i="0" u="none" strike="noStrike" kern="1200" cap="none" spc="0" normalizeH="0" baseline="0" noProof="0" dirty="0" smtClean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endParaRPr lang="en-US" sz="4800" b="1" dirty="0" smtClean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spcBef>
                <a:spcPct val="0"/>
              </a:spcBef>
            </a:pPr>
            <a:endParaRPr lang="en-US" sz="4800" b="1" dirty="0" smtClean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Apa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perlu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kita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persiapkan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agar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kita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memiliki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karier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profesi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14400" dirty="0" err="1" smtClean="0">
                <a:solidFill>
                  <a:schemeClr val="bg1"/>
                </a:solidFill>
                <a:latin typeface="Arial Black" pitchFamily="34" charset="0"/>
              </a:rPr>
              <a:t>mantap</a:t>
            </a:r>
            <a:r>
              <a:rPr lang="en-US" sz="14400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</a:rPr>
            </a:b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</a:t>
            </a:r>
            <a:endParaRPr kumimoji="0" lang="en-US" sz="4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  <p:sp>
        <p:nvSpPr>
          <p:cNvPr id="5" name="32-Point Star 4"/>
          <p:cNvSpPr/>
          <p:nvPr/>
        </p:nvSpPr>
        <p:spPr>
          <a:xfrm>
            <a:off x="152400" y="1752600"/>
            <a:ext cx="8763000" cy="5105400"/>
          </a:xfrm>
          <a:prstGeom prst="star32">
            <a:avLst>
              <a:gd name="adj" fmla="val 44838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FF00"/>
              </a:gs>
              <a:gs pos="100000">
                <a:srgbClr val="4D0808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rgbClr val="002060"/>
                </a:solidFill>
                <a:latin typeface="Arial Black" pitchFamily="34" charset="0"/>
              </a:rPr>
              <a:t>Pendidikan</a:t>
            </a:r>
            <a:endParaRPr lang="en-US" sz="4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rgbClr val="002060"/>
                </a:solidFill>
                <a:latin typeface="Arial Black" pitchFamily="34" charset="0"/>
              </a:rPr>
              <a:t>Ketrampilan</a:t>
            </a:r>
            <a:endParaRPr lang="en-US" sz="4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rgbClr val="002060"/>
                </a:solidFill>
                <a:latin typeface="Arial Black" pitchFamily="34" charset="0"/>
              </a:rPr>
              <a:t>Hubungan</a:t>
            </a:r>
            <a:r>
              <a:rPr lang="en-US" sz="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r>
              <a:rPr lang="en-US" sz="4400" dirty="0" smtClean="0">
                <a:solidFill>
                  <a:srgbClr val="002060"/>
                </a:solidFill>
                <a:latin typeface="Arial Black" pitchFamily="34" charset="0"/>
              </a:rPr>
              <a:t>   </a:t>
            </a:r>
            <a:r>
              <a:rPr lang="en-US" sz="4400" dirty="0" err="1" smtClean="0">
                <a:solidFill>
                  <a:srgbClr val="002060"/>
                </a:solidFill>
                <a:latin typeface="Arial Black" pitchFamily="34" charset="0"/>
              </a:rPr>
              <a:t>sosial</a:t>
            </a:r>
            <a:endParaRPr lang="en-US" sz="4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rgbClr val="002060"/>
                </a:solidFill>
                <a:latin typeface="Arial Black" pitchFamily="34" charset="0"/>
              </a:rPr>
              <a:t>kepribadian</a:t>
            </a:r>
            <a:endParaRPr lang="en-US" sz="4400" dirty="0" smtClean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91540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CONTOH KARIER BIDANG PENDIDIKAN </a:t>
            </a:r>
            <a:endParaRPr lang="en-US" dirty="0"/>
          </a:p>
        </p:txBody>
      </p:sp>
      <p:pic>
        <p:nvPicPr>
          <p:cNvPr id="4" name="GURU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143000"/>
            <a:ext cx="9144000" cy="5741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76400"/>
            <a:ext cx="9144000" cy="5029200"/>
          </a:xfrm>
          <a:gradFill flip="none" rotWithShape="1">
            <a:gsLst>
              <a:gs pos="0">
                <a:srgbClr val="00FF00"/>
              </a:gs>
              <a:gs pos="25000">
                <a:srgbClr val="FFFF00"/>
              </a:gs>
              <a:gs pos="50000">
                <a:srgbClr val="00FF00"/>
              </a:gs>
              <a:gs pos="75000">
                <a:srgbClr val="FFFF00"/>
              </a:gs>
              <a:gs pos="100000">
                <a:srgbClr val="00FF00"/>
              </a:gs>
            </a:gsLst>
            <a:lin ang="5400000" scaled="0"/>
            <a:tileRect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1.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Bidang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pendidikan</a:t>
            </a:r>
            <a:endParaRPr lang="en-US" sz="4000" dirty="0" smtClean="0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 Guru,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Dosen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Instruktur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</a:p>
          <a:p>
            <a:pPr>
              <a:buNone/>
            </a:pP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   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tentor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Widya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Iswara</a:t>
            </a:r>
            <a:endParaRPr lang="en-US" sz="40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>
              <a:buNone/>
            </a:pP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2.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Bidang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Hukum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</a:p>
          <a:p>
            <a:pPr>
              <a:buNone/>
            </a:pP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 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Jaksa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Hakim,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Pengacara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Notaris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Advokat</a:t>
            </a:r>
            <a:endParaRPr lang="en-US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Title 3"/>
          <p:cNvSpPr txBox="1">
            <a:spLocks/>
          </p:cNvSpPr>
          <p:nvPr/>
        </p:nvSpPr>
        <p:spPr>
          <a:xfrm>
            <a:off x="0" y="0"/>
            <a:ext cx="9144000" cy="1981200"/>
          </a:xfrm>
          <a:prstGeom prst="horizontalScroll">
            <a:avLst>
              <a:gd name="adj" fmla="val 14091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>
            <a:normAutofit fontScale="25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>
              <a:spcBef>
                <a:spcPct val="0"/>
              </a:spcBef>
            </a:pP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4800" b="1" i="0" u="none" strike="noStrike" kern="1200" cap="none" spc="0" normalizeH="0" baseline="0" noProof="0" dirty="0" smtClean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>
              <a:spcBef>
                <a:spcPct val="0"/>
              </a:spcBef>
            </a:pPr>
            <a:endParaRPr lang="en-US" sz="4800" b="1" dirty="0" smtClean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spcBef>
                <a:spcPct val="0"/>
              </a:spcBef>
            </a:pPr>
            <a:endParaRPr lang="en-US" sz="14400" b="1" dirty="0" smtClean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lvl="0">
              <a:spcBef>
                <a:spcPct val="0"/>
              </a:spcBef>
            </a:pPr>
            <a:r>
              <a:rPr lang="en-US" sz="14400" dirty="0" err="1" smtClean="0">
                <a:solidFill>
                  <a:srgbClr val="002060"/>
                </a:solidFill>
                <a:latin typeface="Arial Black" pitchFamily="34" charset="0"/>
              </a:rPr>
              <a:t>Macam-macam</a:t>
            </a:r>
            <a:r>
              <a:rPr lang="en-US" sz="1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rgbClr val="002060"/>
                </a:solidFill>
                <a:latin typeface="Arial Black" pitchFamily="34" charset="0"/>
              </a:rPr>
              <a:t>karier</a:t>
            </a:r>
            <a:r>
              <a:rPr lang="en-US" sz="14400" dirty="0" smtClean="0">
                <a:solidFill>
                  <a:srgbClr val="002060"/>
                </a:solidFill>
                <a:latin typeface="Arial Black" pitchFamily="34" charset="0"/>
              </a:rPr>
              <a:t> yang </a:t>
            </a:r>
            <a:r>
              <a:rPr lang="en-US" sz="14400" dirty="0" err="1" smtClean="0">
                <a:solidFill>
                  <a:srgbClr val="002060"/>
                </a:solidFill>
                <a:latin typeface="Arial Black" pitchFamily="34" charset="0"/>
              </a:rPr>
              <a:t>berkembang</a:t>
            </a:r>
            <a:r>
              <a:rPr lang="en-US" sz="1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rgbClr val="002060"/>
                </a:solidFill>
                <a:latin typeface="Arial Black" pitchFamily="34" charset="0"/>
              </a:rPr>
              <a:t>di</a:t>
            </a:r>
            <a:r>
              <a:rPr lang="en-US" sz="14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en-US" sz="14400" dirty="0" err="1" smtClean="0">
                <a:solidFill>
                  <a:srgbClr val="002060"/>
                </a:solidFill>
                <a:latin typeface="Arial Black" pitchFamily="34" charset="0"/>
              </a:rPr>
              <a:t>masyarakat</a:t>
            </a:r>
            <a:endParaRPr lang="en-US" sz="144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>
              <a:spcBef>
                <a:spcPct val="0"/>
              </a:spcBef>
            </a:pPr>
            <a:endParaRPr lang="en-US" sz="1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</a:rPr>
              <a:t/>
            </a:r>
            <a:br>
              <a:rPr kumimoji="0" lang="en-US" sz="112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</a:rPr>
            </a:b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4800" b="1" i="0" u="none" strike="noStrike" kern="1200" cap="none" spc="0" normalizeH="0" baseline="0" noProof="0" dirty="0" smtClean="0">
                <a:ln w="6350">
                  <a:noFill/>
                </a:ln>
                <a:solidFill>
                  <a:schemeClr val="bg1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  <a:ea typeface="+mn-ea"/>
                <a:cs typeface="+mn-cs"/>
              </a:rPr>
              <a:t> </a:t>
            </a:r>
            <a:endParaRPr kumimoji="0" lang="en-US" sz="4800" b="1" i="0" u="none" strike="noStrike" kern="1200" cap="none" spc="0" normalizeH="0" baseline="0" noProof="0" dirty="0">
              <a:ln w="6350">
                <a:noFill/>
              </a:ln>
              <a:solidFill>
                <a:schemeClr val="bg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 Black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>
            <a:normAutofit fontScale="90000"/>
          </a:bodyPr>
          <a:lstStyle/>
          <a:p>
            <a:pPr lvl="0" algn="l"/>
            <a:r>
              <a:rPr lang="en-US" dirty="0" smtClean="0">
                <a:solidFill>
                  <a:schemeClr val="bg1"/>
                </a:solidFill>
              </a:rPr>
              <a:t>3. </a:t>
            </a:r>
            <a:r>
              <a:rPr lang="en-US" dirty="0" err="1" smtClean="0">
                <a:solidFill>
                  <a:schemeClr val="bg1"/>
                </a:solidFill>
              </a:rPr>
              <a:t>Bidang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pertahanan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Keamanan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FF0000"/>
              </a:gs>
              <a:gs pos="25000">
                <a:srgbClr val="FFFF00"/>
              </a:gs>
              <a:gs pos="50000">
                <a:srgbClr val="00FF00"/>
              </a:gs>
              <a:gs pos="75000">
                <a:srgbClr val="FFFF00"/>
              </a:gs>
              <a:gs pos="100000">
                <a:srgbClr val="FF0000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Tentara</a:t>
            </a:r>
            <a:endParaRPr lang="en-US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polisi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Satpam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Security </a:t>
            </a:r>
          </a:p>
          <a:p>
            <a:pPr>
              <a:buFont typeface="Wingdings" pitchFamily="2" charset="2"/>
              <a:buChar char="v"/>
            </a:pP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detektif</a:t>
            </a:r>
            <a:endParaRPr lang="en-US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02082" y="914400"/>
            <a:ext cx="1341918" cy="496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447800"/>
            <a:ext cx="1341918" cy="267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4178595"/>
            <a:ext cx="1341918" cy="267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4178595"/>
            <a:ext cx="1341918" cy="267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7200" y="4178595"/>
            <a:ext cx="1341918" cy="267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1066800"/>
            <a:ext cx="1341918" cy="4432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990600"/>
            <a:ext cx="134191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9800" y="685800"/>
            <a:ext cx="1341918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86600" y="3962400"/>
            <a:ext cx="1341918" cy="267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4178595"/>
            <a:ext cx="1341918" cy="267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CONTOH KARIR BIDANG HANKAM </a:t>
            </a:r>
            <a:endParaRPr lang="en-US" dirty="0"/>
          </a:p>
        </p:txBody>
      </p:sp>
      <p:pic>
        <p:nvPicPr>
          <p:cNvPr id="4" name="POLISI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066800"/>
            <a:ext cx="9144000" cy="58178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996633"/>
              </a:gs>
              <a:gs pos="25000">
                <a:srgbClr val="FFFF00"/>
              </a:gs>
              <a:gs pos="50000">
                <a:srgbClr val="00FF00"/>
              </a:gs>
              <a:gs pos="75000">
                <a:srgbClr val="FFFF00"/>
              </a:gs>
              <a:gs pos="100000">
                <a:srgbClr val="996633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lvl="0" algn="l"/>
            <a:r>
              <a:rPr lang="en-US" dirty="0" smtClean="0">
                <a:solidFill>
                  <a:schemeClr val="bg1"/>
                </a:solidFill>
              </a:rPr>
              <a:t>4. </a:t>
            </a:r>
            <a:r>
              <a:rPr lang="en-US" dirty="0" err="1" smtClean="0">
                <a:solidFill>
                  <a:schemeClr val="bg1"/>
                </a:solidFill>
              </a:rPr>
              <a:t>Bidang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Kesehatan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CC66FF"/>
              </a:gs>
              <a:gs pos="25000">
                <a:srgbClr val="FFFF00"/>
              </a:gs>
              <a:gs pos="50000">
                <a:srgbClr val="CC66FF"/>
              </a:gs>
              <a:gs pos="75000">
                <a:srgbClr val="FFFF00"/>
              </a:gs>
              <a:gs pos="100000">
                <a:srgbClr val="CC66F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Dokter,Bidan,perawat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Laboran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psikiatris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Psikolog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Ahli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gizi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Ahli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bedah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. Entrepreneur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CONTOH KARIER BIDANG KESEHATAN </a:t>
            </a:r>
            <a:endParaRPr lang="en-US" dirty="0"/>
          </a:p>
        </p:txBody>
      </p:sp>
      <p:pic>
        <p:nvPicPr>
          <p:cNvPr id="4" name="DOKTER.asf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990600"/>
            <a:ext cx="9144000" cy="5935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  <a:gradFill>
            <a:gsLst>
              <a:gs pos="0">
                <a:srgbClr val="CC66FF"/>
              </a:gs>
              <a:gs pos="25000">
                <a:srgbClr val="FFFF00"/>
              </a:gs>
              <a:gs pos="50000">
                <a:srgbClr val="CC66FF"/>
              </a:gs>
              <a:gs pos="75000">
                <a:srgbClr val="FFFF00"/>
              </a:gs>
              <a:gs pos="100000">
                <a:srgbClr val="CC66FF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lvl="0" algn="l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bg1"/>
                </a:solidFill>
              </a:rPr>
              <a:t>5. </a:t>
            </a:r>
            <a:r>
              <a:rPr lang="en-US" dirty="0" err="1" smtClean="0">
                <a:solidFill>
                  <a:schemeClr val="bg1"/>
                </a:solidFill>
              </a:rPr>
              <a:t>Bidang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Apresiasi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Seni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    </a:t>
            </a:r>
            <a:r>
              <a:rPr lang="en-US" dirty="0" err="1" smtClean="0">
                <a:solidFill>
                  <a:schemeClr val="bg1"/>
                </a:solidFill>
              </a:rPr>
              <a:t>budaya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gradFill>
            <a:gsLst>
              <a:gs pos="0">
                <a:srgbClr val="00FFFF"/>
              </a:gs>
              <a:gs pos="25000">
                <a:srgbClr val="FF33CC"/>
              </a:gs>
              <a:gs pos="50000">
                <a:srgbClr val="00FFFF"/>
              </a:gs>
              <a:gs pos="75000">
                <a:srgbClr val="FF66FF"/>
              </a:gs>
              <a:gs pos="100000">
                <a:srgbClr val="00FFFF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Artis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Sutradara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penyanyi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dalang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composer, Arranger,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Konduktor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penari,Pelukis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DLL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668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 smtClean="0"/>
              <a:t>CONTOH KARIER BIDANG SENI </a:t>
            </a:r>
            <a:endParaRPr lang="en-US" dirty="0"/>
          </a:p>
        </p:txBody>
      </p:sp>
      <p:pic>
        <p:nvPicPr>
          <p:cNvPr id="5" name="JUSTIN-WE ARE THE WORLD.DA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561709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Horizontal Scroll 3"/>
          <p:cNvSpPr/>
          <p:nvPr/>
        </p:nvSpPr>
        <p:spPr>
          <a:xfrm>
            <a:off x="685800" y="0"/>
            <a:ext cx="8001000" cy="1828800"/>
          </a:xfrm>
          <a:prstGeom prst="horizontalScroll">
            <a:avLst>
              <a:gd name="adj" fmla="val 25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APPERSEPSI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2055" name="Picture 7" descr="E:\DATA LAPTOPKU\Wallpaper\AKTIVITAS ORANG DLL\orang-orang tua\MEDICINE\A6MED29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600200"/>
            <a:ext cx="3886200" cy="4913313"/>
          </a:xfrm>
          <a:prstGeom prst="rect">
            <a:avLst/>
          </a:prstGeom>
          <a:noFill/>
        </p:spPr>
      </p:pic>
      <p:sp>
        <p:nvSpPr>
          <p:cNvPr id="11" name="Oval Callout 10"/>
          <p:cNvSpPr/>
          <p:nvPr/>
        </p:nvSpPr>
        <p:spPr>
          <a:xfrm>
            <a:off x="3810000" y="1981200"/>
            <a:ext cx="5105400" cy="4038600"/>
          </a:xfrm>
          <a:prstGeom prst="wedgeEllipseCallout">
            <a:avLst>
              <a:gd name="adj1" fmla="val -68859"/>
              <a:gd name="adj2" fmla="val -33931"/>
            </a:avLst>
          </a:prstGeom>
          <a:gradFill>
            <a:gsLst>
              <a:gs pos="0">
                <a:srgbClr val="00FF00"/>
              </a:gs>
              <a:gs pos="25000">
                <a:srgbClr val="FF9900"/>
              </a:gs>
              <a:gs pos="50000">
                <a:srgbClr val="FFFF00"/>
              </a:gs>
              <a:gs pos="75000">
                <a:srgbClr val="99FF33"/>
              </a:gs>
              <a:gs pos="100000">
                <a:srgbClr val="CC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DULU KITA INGIN JADI DOKTER</a:t>
            </a:r>
            <a:endParaRPr lang="en-US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7" name="10 Instrumentalia Do'ak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7200" y="5715000"/>
            <a:ext cx="11430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  <a:noFill/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296400" cy="6858000"/>
          </a:xfrm>
          <a:gradFill>
            <a:gsLst>
              <a:gs pos="0">
                <a:srgbClr val="00FFFF"/>
              </a:gs>
              <a:gs pos="25000">
                <a:srgbClr val="FF33CC"/>
              </a:gs>
              <a:gs pos="50000">
                <a:srgbClr val="00FFFF"/>
              </a:gs>
              <a:gs pos="75000">
                <a:srgbClr val="FF66FF"/>
              </a:gs>
              <a:gs pos="100000">
                <a:srgbClr val="00FFFF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lvl="0">
              <a:buNone/>
            </a:pP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6. </a:t>
            </a:r>
            <a:r>
              <a:rPr lang="en-US" sz="4000" dirty="0" err="1" smtClean="0">
                <a:solidFill>
                  <a:srgbClr val="C00000"/>
                </a:solidFill>
                <a:latin typeface="Arial Black" pitchFamily="34" charset="0"/>
              </a:rPr>
              <a:t>Bidang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Arial Black" pitchFamily="34" charset="0"/>
              </a:rPr>
              <a:t>Ekonomi</a:t>
            </a:r>
            <a:endParaRPr lang="en-US" sz="4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Pengusaha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Seles,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Kapster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Konsultan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pramuniaga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Akuntan</a:t>
            </a:r>
            <a:endParaRPr lang="en-US" sz="40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>
              <a:buNone/>
            </a:pP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7. </a:t>
            </a:r>
            <a:r>
              <a:rPr lang="en-US" sz="4000" dirty="0" err="1" smtClean="0">
                <a:solidFill>
                  <a:srgbClr val="C00000"/>
                </a:solidFill>
                <a:latin typeface="Arial Black" pitchFamily="34" charset="0"/>
              </a:rPr>
              <a:t>Bidang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Arial Black" pitchFamily="34" charset="0"/>
              </a:rPr>
              <a:t>penerangdan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Arial Black" pitchFamily="34" charset="0"/>
              </a:rPr>
              <a:t>komunikasi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Arial Black" pitchFamily="34" charset="0"/>
              </a:rPr>
              <a:t>dan</a:t>
            </a:r>
            <a:r>
              <a:rPr lang="en-US" sz="4000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rgbClr val="C00000"/>
                </a:solidFill>
                <a:latin typeface="Arial Black" pitchFamily="34" charset="0"/>
              </a:rPr>
              <a:t>sastra</a:t>
            </a:r>
            <a:endParaRPr lang="en-US" sz="4000" dirty="0" smtClean="0">
              <a:solidFill>
                <a:srgbClr val="C00000"/>
              </a:solidFill>
              <a:latin typeface="Arial Black" pitchFamily="34" charset="0"/>
            </a:endParaRPr>
          </a:p>
          <a:p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Wartawan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Reporter,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pembawa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acara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Pembaca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berita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pengarang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Editor,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penyiar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Radio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  <a:solidFill>
            <a:srgbClr val="CC66FF"/>
          </a:solidFill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  <a:latin typeface="Arial Black" pitchFamily="34" charset="0"/>
              </a:rPr>
              <a:t>REFLEKSI </a:t>
            </a:r>
            <a:endParaRPr lang="en-US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943600"/>
          </a:xfrm>
          <a:solidFill>
            <a:srgbClr val="FFFF00"/>
          </a:solidFill>
        </p:spPr>
        <p:txBody>
          <a:bodyPr>
            <a:normAutofit lnSpcReduction="10000"/>
          </a:bodyPr>
          <a:lstStyle/>
          <a:p>
            <a:pPr lvl="0"/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GAME TEBAK KARIER</a:t>
            </a:r>
          </a:p>
          <a:p>
            <a:pPr lvl="0"/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bekerja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mengarahkan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banyak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orang,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dalam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dibantu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seorang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kameraman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endParaRPr lang="en-US" sz="3600" dirty="0">
              <a:solidFill>
                <a:schemeClr val="bg1"/>
              </a:solidFill>
              <a:latin typeface="Arial Black" pitchFamily="34" charset="0"/>
            </a:endParaRPr>
          </a:p>
          <a:p>
            <a:pPr lvl="0"/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juga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berhubungan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dengan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penulis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scenario, </a:t>
            </a:r>
            <a:endParaRPr lang="en-US" sz="36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/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hasil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kerja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bisa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dinikmati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di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televisi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bioskop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siapakah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6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 ?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FFFF"/>
          </a:solidFill>
        </p:spPr>
        <p:txBody>
          <a:bodyPr>
            <a:normAutofit lnSpcReduction="10000"/>
          </a:bodyPr>
          <a:lstStyle/>
          <a:p>
            <a:pPr lvl="0"/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sering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berada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di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jalanan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terutama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di Traffic light, </a:t>
            </a:r>
            <a:endParaRPr lang="en-US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/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peluit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adalah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salah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satu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alat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membantu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endParaRPr lang="en-US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/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tugas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utama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adalah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mengatur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sirkulasi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kendaraan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di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jalan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agar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tertib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Siapakah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?</a:t>
            </a:r>
            <a:endParaRPr lang="en-US" sz="4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33CC"/>
          </a:solidFill>
        </p:spPr>
        <p:txBody>
          <a:bodyPr>
            <a:normAutofit lnSpcReduction="10000"/>
          </a:bodyPr>
          <a:lstStyle/>
          <a:p>
            <a:pPr lvl="0">
              <a:buNone/>
            </a:pP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menghibur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orang,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dalam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bekerja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diiringi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music,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bisa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tampil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sendiri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berkelompok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</a:t>
            </a:r>
          </a:p>
          <a:p>
            <a:pPr lvl="0">
              <a:buNone/>
            </a:pP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panggung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adalah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tempat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kerja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endParaRPr lang="en-US" sz="4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lvl="0">
              <a:buNone/>
            </a:pP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melenggang-lenggokan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tubuh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adalah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aksi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Siapakah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  <a:latin typeface="Arial Black" pitchFamily="34" charset="0"/>
              </a:rPr>
              <a:t>saya</a:t>
            </a:r>
            <a:r>
              <a:rPr lang="en-US" sz="4400" dirty="0" smtClean="0">
                <a:solidFill>
                  <a:schemeClr val="bg1"/>
                </a:solidFill>
                <a:latin typeface="Arial Black" pitchFamily="34" charset="0"/>
              </a:rPr>
              <a:t> ?</a:t>
            </a:r>
          </a:p>
          <a:p>
            <a:pPr>
              <a:buNone/>
            </a:pPr>
            <a:endParaRPr lang="en-US" sz="44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Horizontal Scroll 3"/>
          <p:cNvSpPr/>
          <p:nvPr/>
        </p:nvSpPr>
        <p:spPr>
          <a:xfrm>
            <a:off x="152400" y="0"/>
            <a:ext cx="8763000" cy="1828800"/>
          </a:xfrm>
          <a:prstGeom prst="horizontalScroll">
            <a:avLst>
              <a:gd name="adj" fmla="val 25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MUNGKIN POLISI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1" y="2089297"/>
            <a:ext cx="2743200" cy="438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2286000"/>
            <a:ext cx="2286000" cy="420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2286000"/>
            <a:ext cx="2362200" cy="4203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2362200"/>
            <a:ext cx="2590800" cy="4127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8991600" cy="1524000"/>
          </a:xfrm>
          <a:prstGeom prst="horizontalScroll">
            <a:avLst>
              <a:gd name="adj" fmla="val 25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ATAU GURU  &amp;DOSEN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" name="Picture 4" descr="D:\WALLPAPER &amp; LOGO\Wallpaper\ANEKA KARTUN\animtion\MY SCHOOL TEACHER ANIMATED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8800"/>
            <a:ext cx="2590800" cy="4752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:\WALLPAPER &amp; LOGO\Wallpaper\AKTIVITAS ORANG DLL\orang-orang tua\bisnis orang tua\IB75.WM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86400" y="1524000"/>
            <a:ext cx="3352800" cy="4681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D:\WALLPAPER &amp; LOGO\Wallpaper\AKTIVITAS ORANG DLL\orang-orang tua\MENLIFE\MEN061.WMF"/>
          <p:cNvPicPr/>
          <p:nvPr/>
        </p:nvPicPr>
        <p:blipFill>
          <a:blip r:embed="rId4" cstate="print">
            <a:lum bright="-37000"/>
          </a:blip>
          <a:srcRect/>
          <a:stretch>
            <a:fillRect/>
          </a:stretch>
        </p:blipFill>
        <p:spPr bwMode="auto">
          <a:xfrm>
            <a:off x="2590800" y="1676400"/>
            <a:ext cx="3657600" cy="457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DATA LAPTOPKU\Wallpaper\animasi 2\ANIMASI2\NGOMON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2057400"/>
            <a:ext cx="2971800" cy="40005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Horizontal Scroll 3"/>
          <p:cNvSpPr/>
          <p:nvPr/>
        </p:nvSpPr>
        <p:spPr>
          <a:xfrm>
            <a:off x="685800" y="0"/>
            <a:ext cx="8001000" cy="1828800"/>
          </a:xfrm>
          <a:prstGeom prst="horizontalScroll">
            <a:avLst>
              <a:gd name="adj" fmla="val 25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TIDAK MASALAH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3810000" y="1981200"/>
            <a:ext cx="5105400" cy="4038600"/>
          </a:xfrm>
          <a:prstGeom prst="wedgeEllipseCallout">
            <a:avLst>
              <a:gd name="adj1" fmla="val -92836"/>
              <a:gd name="adj2" fmla="val 396"/>
            </a:avLst>
          </a:prstGeom>
          <a:gradFill>
            <a:gsLst>
              <a:gs pos="0">
                <a:srgbClr val="CC66FF"/>
              </a:gs>
              <a:gs pos="25000">
                <a:srgbClr val="FF9900"/>
              </a:gs>
              <a:gs pos="50000">
                <a:srgbClr val="FFFF00"/>
              </a:gs>
              <a:gs pos="75000">
                <a:srgbClr val="99FF33"/>
              </a:gs>
              <a:gs pos="100000">
                <a:srgbClr val="CC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APAPUN PILIHAN KARIER ANDA </a:t>
            </a:r>
            <a:endParaRPr lang="en-US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DATA LAPTOPKU\Wallpaper\animasi 2\animasi 1\AG00014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905000"/>
            <a:ext cx="3886200" cy="448627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8915400" cy="1981200"/>
          </a:xfrm>
          <a:prstGeom prst="horizontalScroll">
            <a:avLst>
              <a:gd name="adj" fmla="val 25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YANG PENTING 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Oval Callout 4"/>
          <p:cNvSpPr/>
          <p:nvPr/>
        </p:nvSpPr>
        <p:spPr>
          <a:xfrm>
            <a:off x="0" y="2057400"/>
            <a:ext cx="5105400" cy="4038600"/>
          </a:xfrm>
          <a:prstGeom prst="wedgeEllipseCallout">
            <a:avLst>
              <a:gd name="adj1" fmla="val 73847"/>
              <a:gd name="adj2" fmla="val 397"/>
            </a:avLst>
          </a:prstGeom>
          <a:gradFill>
            <a:gsLst>
              <a:gs pos="0">
                <a:srgbClr val="00FF00"/>
              </a:gs>
              <a:gs pos="25000">
                <a:srgbClr val="FF9900"/>
              </a:gs>
              <a:gs pos="50000">
                <a:srgbClr val="FFFF00"/>
              </a:gs>
              <a:gs pos="75000">
                <a:srgbClr val="99FF33"/>
              </a:gs>
              <a:gs pos="100000">
                <a:srgbClr val="CC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JANGAN JADI SEPERTI INI</a:t>
            </a:r>
            <a:endParaRPr lang="en-US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7" name="Multiply 6"/>
          <p:cNvSpPr/>
          <p:nvPr/>
        </p:nvSpPr>
        <p:spPr>
          <a:xfrm>
            <a:off x="6248400" y="3352800"/>
            <a:ext cx="1600200" cy="2590800"/>
          </a:xfrm>
          <a:prstGeom prst="mathMultiply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0"/>
            <a:ext cx="8915400" cy="1600200"/>
          </a:xfrm>
          <a:prstGeom prst="horizontalScroll">
            <a:avLst>
              <a:gd name="adj" fmla="val 25000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DAN INGAT….! 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5122" name="Picture 2" descr="E:\DATA LAPTOPKU\Wallpaper\animasi 2\animasi 1\AG00351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2025" y="1600200"/>
            <a:ext cx="3838575" cy="4894729"/>
          </a:xfrm>
          <a:prstGeom prst="rect">
            <a:avLst/>
          </a:prstGeom>
          <a:noFill/>
        </p:spPr>
      </p:pic>
      <p:sp>
        <p:nvSpPr>
          <p:cNvPr id="6" name="Oval Callout 5"/>
          <p:cNvSpPr/>
          <p:nvPr/>
        </p:nvSpPr>
        <p:spPr>
          <a:xfrm>
            <a:off x="304800" y="2057400"/>
            <a:ext cx="4800600" cy="4495800"/>
          </a:xfrm>
          <a:prstGeom prst="wedgeEllipseCallout">
            <a:avLst>
              <a:gd name="adj1" fmla="val 62480"/>
              <a:gd name="adj2" fmla="val -19614"/>
            </a:avLst>
          </a:prstGeom>
          <a:gradFill>
            <a:gsLst>
              <a:gs pos="0">
                <a:srgbClr val="00FF00"/>
              </a:gs>
              <a:gs pos="25000">
                <a:srgbClr val="FF9900"/>
              </a:gs>
              <a:gs pos="50000">
                <a:srgbClr val="FFFF00"/>
              </a:gs>
              <a:gs pos="75000">
                <a:srgbClr val="99FF33"/>
              </a:gs>
              <a:gs pos="100000">
                <a:srgbClr val="CC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chemeClr val="bg1"/>
                </a:solidFill>
                <a:latin typeface="Arial Black" pitchFamily="34" charset="0"/>
              </a:rPr>
              <a:t>KARIER TDK BISA DI SULAP TAPI HARUS DI USAHAKAN</a:t>
            </a:r>
            <a:endParaRPr lang="en-US" sz="36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90600"/>
          </a:xfrm>
          <a:solidFill>
            <a:srgbClr val="FF66FF"/>
          </a:solidFill>
        </p:spPr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KARIER=PEKERJAAN=PROFES</a:t>
            </a:r>
            <a:r>
              <a:rPr lang="en-US" dirty="0" smtClean="0"/>
              <a:t>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  <a:solidFill>
            <a:srgbClr val="00FF00"/>
          </a:solidFill>
        </p:spPr>
        <p:txBody>
          <a:bodyPr>
            <a:noAutofit/>
          </a:bodyPr>
          <a:lstStyle/>
          <a:p>
            <a:pPr algn="r">
              <a:buNone/>
            </a:pP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Karier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profesi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sekarang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ini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sudah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berkembang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teramat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pesat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.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Banyak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peroleh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hanya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dari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</a:p>
          <a:p>
            <a:pPr algn="r">
              <a:buNone/>
            </a:pP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menekuni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hobby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tertentu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seperti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orang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hoby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nyanyi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, hobby </a:t>
            </a:r>
            <a:r>
              <a:rPr lang="en-US" sz="4000" dirty="0" err="1" smtClean="0">
                <a:solidFill>
                  <a:schemeClr val="bg1"/>
                </a:solidFill>
                <a:latin typeface="Arial Black" pitchFamily="34" charset="0"/>
              </a:rPr>
              <a:t>olah</a:t>
            </a:r>
            <a:r>
              <a:rPr lang="en-US" sz="4000" dirty="0" smtClean="0">
                <a:solidFill>
                  <a:schemeClr val="bg1"/>
                </a:solidFill>
                <a:latin typeface="Arial Black" pitchFamily="34" charset="0"/>
              </a:rPr>
              <a:t> raga</a:t>
            </a:r>
            <a:endParaRPr lang="en-US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6146" name="Picture 2" descr="E:\DATA LAPTOPKU\Wallpaper\animasi 2\animasi 1\AG00375_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429000"/>
            <a:ext cx="1828800" cy="3429000"/>
          </a:xfrm>
          <a:prstGeom prst="rect">
            <a:avLst/>
          </a:prstGeom>
          <a:noFill/>
        </p:spPr>
      </p:pic>
      <p:pic>
        <p:nvPicPr>
          <p:cNvPr id="5" name="Picture 4" descr="D:\WALLPAPER &amp; LOGO\Wallpaper\AKTIVITAS ORANG DLL\orang-orang tua\MODSPORT\SOCCER.WM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414131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905000"/>
          </a:xfrm>
          <a:prstGeom prst="horizontalScroll">
            <a:avLst>
              <a:gd name="adj" fmla="val 14091"/>
            </a:avLst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lvl="0"/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err="1" smtClean="0">
                <a:solidFill>
                  <a:schemeClr val="bg1"/>
                </a:solidFill>
                <a:latin typeface="Arial Black" pitchFamily="34" charset="0"/>
              </a:rPr>
              <a:t>Apa</a:t>
            </a: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4800" dirty="0" err="1" smtClean="0">
                <a:solidFill>
                  <a:schemeClr val="bg1"/>
                </a:solidFill>
                <a:latin typeface="Arial Black" pitchFamily="34" charset="0"/>
              </a:rPr>
              <a:t>di</a:t>
            </a: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  <a:latin typeface="Arial Black" pitchFamily="34" charset="0"/>
              </a:rPr>
              <a:t>maksud</a:t>
            </a: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  <a:latin typeface="Arial Black" pitchFamily="34" charset="0"/>
              </a:rPr>
              <a:t>karier</a:t>
            </a: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48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  <a:latin typeface="Arial Black" pitchFamily="34" charset="0"/>
              </a:rPr>
              <a:t>profesi</a:t>
            </a: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.</a:t>
            </a:r>
            <a:r>
              <a:rPr lang="en-US" sz="4800" dirty="0" smtClean="0">
                <a:solidFill>
                  <a:schemeClr val="bg1"/>
                </a:solidFill>
              </a:rPr>
              <a:t/>
            </a:r>
            <a:br>
              <a:rPr lang="en-US" sz="4800" dirty="0" smtClean="0">
                <a:solidFill>
                  <a:schemeClr val="bg1"/>
                </a:solidFill>
              </a:rPr>
            </a:br>
            <a:r>
              <a:rPr lang="en-US" sz="48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endParaRPr lang="en-US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32-Point Star 4"/>
          <p:cNvSpPr/>
          <p:nvPr/>
        </p:nvSpPr>
        <p:spPr>
          <a:xfrm>
            <a:off x="152400" y="1752600"/>
            <a:ext cx="8763000" cy="5105400"/>
          </a:xfrm>
          <a:prstGeom prst="star32">
            <a:avLst>
              <a:gd name="adj" fmla="val 44838"/>
            </a:avLst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CC66FF"/>
              </a:gs>
              <a:gs pos="100000">
                <a:srgbClr val="FF66FF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Karier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pekerjaan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atau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profesi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merupakan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istilah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yang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kurang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lebih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sama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,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semuanya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berhubungan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dengan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peran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seseorang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untuk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memenuhi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kebutuhan</a:t>
            </a:r>
            <a:r>
              <a:rPr lang="en-US" sz="3200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en-US" sz="3200" dirty="0" err="1" smtClean="0">
                <a:solidFill>
                  <a:schemeClr val="bg1"/>
                </a:solidFill>
                <a:latin typeface="Arial Black" pitchFamily="34" charset="0"/>
              </a:rPr>
              <a:t>hidup</a:t>
            </a:r>
            <a:endParaRPr lang="en-US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216</TotalTime>
  <Words>364</Words>
  <Application>Microsoft Office PowerPoint</Application>
  <PresentationFormat>On-screen Show (4:3)</PresentationFormat>
  <Paragraphs>89</Paragraphs>
  <Slides>23</Slides>
  <Notes>0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Apex</vt:lpstr>
      <vt:lpstr>.</vt:lpstr>
      <vt:lpstr>.</vt:lpstr>
      <vt:lpstr>.</vt:lpstr>
      <vt:lpstr>ATAU GURU  &amp;DOSEN</vt:lpstr>
      <vt:lpstr>.</vt:lpstr>
      <vt:lpstr>YANG PENTING </vt:lpstr>
      <vt:lpstr>DAN INGAT….! </vt:lpstr>
      <vt:lpstr>KARIER=PEKERJAAN=PROFESI</vt:lpstr>
      <vt:lpstr> Apa yang di maksud karier, pekerjaan atau profesi.  </vt:lpstr>
      <vt:lpstr>  Kenapa setiap orang penting memiliki karier atau pekerjaan.   </vt:lpstr>
      <vt:lpstr>.</vt:lpstr>
      <vt:lpstr>CONTOH KARIER BIDANG PENDIDIKAN </vt:lpstr>
      <vt:lpstr>.</vt:lpstr>
      <vt:lpstr>3. Bidang pertahanan Keamanan. </vt:lpstr>
      <vt:lpstr>CONTOH KARIR BIDANG HANKAM </vt:lpstr>
      <vt:lpstr>4. Bidang Kesehatan </vt:lpstr>
      <vt:lpstr>CONTOH KARIER BIDANG KESEHATAN </vt:lpstr>
      <vt:lpstr> 5. Bidang Apresiasi Seni dan      budaya </vt:lpstr>
      <vt:lpstr>CONTOH KARIER BIDANG SENI </vt:lpstr>
      <vt:lpstr>.</vt:lpstr>
      <vt:lpstr>REFLEKSI </vt:lpstr>
      <vt:lpstr>.</vt:lpstr>
      <vt:lpstr>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Windows User</dc:creator>
  <cp:lastModifiedBy>Toshiba</cp:lastModifiedBy>
  <cp:revision>33</cp:revision>
  <dcterms:created xsi:type="dcterms:W3CDTF">2011-06-06T00:26:05Z</dcterms:created>
  <dcterms:modified xsi:type="dcterms:W3CDTF">2011-07-26T05:19:46Z</dcterms:modified>
</cp:coreProperties>
</file>