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2" r:id="rId4"/>
    <p:sldId id="274" r:id="rId5"/>
    <p:sldId id="273" r:id="rId6"/>
    <p:sldId id="271" r:id="rId7"/>
    <p:sldId id="279" r:id="rId8"/>
    <p:sldId id="278" r:id="rId9"/>
    <p:sldId id="277" r:id="rId10"/>
    <p:sldId id="276" r:id="rId11"/>
    <p:sldId id="275" r:id="rId12"/>
    <p:sldId id="285" r:id="rId13"/>
    <p:sldId id="284" r:id="rId14"/>
    <p:sldId id="290" r:id="rId15"/>
    <p:sldId id="289" r:id="rId16"/>
    <p:sldId id="288" r:id="rId17"/>
    <p:sldId id="287" r:id="rId18"/>
    <p:sldId id="286" r:id="rId19"/>
    <p:sldId id="291" r:id="rId20"/>
    <p:sldId id="292" r:id="rId21"/>
    <p:sldId id="297" r:id="rId22"/>
    <p:sldId id="296" r:id="rId23"/>
    <p:sldId id="269" r:id="rId24"/>
    <p:sldId id="268" r:id="rId25"/>
    <p:sldId id="267" r:id="rId26"/>
    <p:sldId id="266" r:id="rId27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00"/>
    <a:srgbClr val="00CCFF"/>
    <a:srgbClr val="FF9900"/>
    <a:srgbClr val="FF33CC"/>
    <a:srgbClr val="CF41B1"/>
    <a:srgbClr val="2F297B"/>
    <a:srgbClr val="FF66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BA36FB6-5568-40AB-AF52-A5F90D21C211}" type="datetimeFigureOut">
              <a:rPr lang="id-ID" smtClean="0"/>
              <a:t>06/11/2011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0DE1B65-09B2-4425-A51A-9C6DF59DEC76}" type="slidenum">
              <a:rPr lang="id-ID" smtClean="0"/>
              <a:t>‹#›</a:t>
            </a:fld>
            <a:endParaRPr lang="id-ID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BAHAN%20AJAR\AUDIO%20VISUAL%202\KARIER\6.%20MEMILIH%20PROFESI%20DENGAN%20CARA%20YANG%20SMART\Andai%20Aku%20Jadi%20Gayus%20Tambunan%20(CD%20RIP)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BAHAN%20AJAR\AUDIO%20VISUAL%202\KARIER\6.%20MEMILIH%20PROFESI%20DENGAN%20CARA%20YANG%20SMART\APERSEPSI.wmv" TargetMode="Externa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file:///D:\BAHAN%20AJAR\AUDIO%20VISUAL%202\KARIER\6.%20MEMILIH%20PROFESI%20DENGAN%20CARA%20YANG%20SMART\REFLEKSI-HIPERLINK.flv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5143512"/>
            <a:ext cx="9144000" cy="1714488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>
              <a:buNone/>
            </a:pPr>
            <a:r>
              <a:rPr lang="id-ID" sz="3600" dirty="0" smtClean="0">
                <a:latin typeface="Snap ITC" pitchFamily="82" charset="0"/>
              </a:rPr>
              <a:t>BIDANG PENGEMBANGAN KARIER</a:t>
            </a:r>
            <a:endParaRPr lang="id-ID" sz="3600" dirty="0">
              <a:latin typeface="Snap ITC" pitchFamily="82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3357562"/>
          </a:xfrm>
          <a:prstGeom prst="cloud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MEMILIK PROFESI DENGAN CARA “SMART”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pic>
        <p:nvPicPr>
          <p:cNvPr id="1026" name="Picture 2" descr="E:\Wallpaper\animasi 2\animasi 1\AG00022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04"/>
            <a:ext cx="2571736" cy="4643470"/>
          </a:xfrm>
          <a:prstGeom prst="rect">
            <a:avLst/>
          </a:prstGeom>
          <a:noFill/>
        </p:spPr>
      </p:pic>
      <p:pic>
        <p:nvPicPr>
          <p:cNvPr id="1027" name="Picture 3" descr="E:\Wallpaper\animasi 2\animasi 1\AG00375_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15140" y="142852"/>
            <a:ext cx="2214578" cy="4957786"/>
          </a:xfrm>
          <a:prstGeom prst="rect">
            <a:avLst/>
          </a:prstGeom>
          <a:noFill/>
        </p:spPr>
      </p:pic>
      <p:pic>
        <p:nvPicPr>
          <p:cNvPr id="1028" name="Picture 4" descr="E:\Wallpaper\animasi 2\animasi 1\AG00362_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2928934"/>
            <a:ext cx="4071966" cy="2286016"/>
          </a:xfrm>
          <a:prstGeom prst="rect">
            <a:avLst/>
          </a:prstGeom>
          <a:noFill/>
        </p:spPr>
      </p:pic>
      <p:pic>
        <p:nvPicPr>
          <p:cNvPr id="11" name="Andai Aku Jadi Gayus Tambunan (CD RIP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482010" y="214290"/>
            <a:ext cx="661990" cy="6619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43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428736"/>
          </a:xfrm>
          <a:prstGeom prst="cloud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EKSPLORASI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1571612"/>
            <a:ext cx="6572264" cy="5286388"/>
          </a:xfrm>
          <a:prstGeom prst="cloudCallout">
            <a:avLst>
              <a:gd name="adj1" fmla="val 68448"/>
              <a:gd name="adj2" fmla="val 131"/>
            </a:avLst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b="1" dirty="0">
                <a:solidFill>
                  <a:srgbClr val="CF41B1"/>
                </a:solidFill>
                <a:latin typeface="Jokerman" pitchFamily="82" charset="0"/>
              </a:rPr>
              <a:t>Achievable, Artinya dapat di capai. Dalam menentukan tujuan harus dipertimbangakan ketercapainnya</a:t>
            </a: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1214422"/>
            <a:ext cx="1643042" cy="56435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428736"/>
          </a:xfrm>
          <a:prstGeom prst="cloud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EKSPLORASI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1071546"/>
            <a:ext cx="7286644" cy="5786454"/>
          </a:xfrm>
          <a:prstGeom prst="cloudCallout">
            <a:avLst>
              <a:gd name="adj1" fmla="val 55761"/>
              <a:gd name="adj2" fmla="val 3534"/>
            </a:avLst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dirty="0">
                <a:solidFill>
                  <a:srgbClr val="CF41B1"/>
                </a:solidFill>
                <a:latin typeface="Jokerman" pitchFamily="82" charset="0"/>
              </a:rPr>
              <a:t>Reality based, artinya berdasarkan realita. Maksudnya dalam menentukan tujuan hidup jangan muluk-muluk</a:t>
            </a: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1214422"/>
            <a:ext cx="1643042" cy="56435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428736"/>
          </a:xfrm>
          <a:prstGeom prst="cloud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EKSPLORASI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1071546"/>
            <a:ext cx="7286644" cy="5786454"/>
          </a:xfrm>
          <a:prstGeom prst="cloudCallout">
            <a:avLst>
              <a:gd name="adj1" fmla="val 55761"/>
              <a:gd name="adj2" fmla="val 3534"/>
            </a:avLst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800" dirty="0">
                <a:solidFill>
                  <a:srgbClr val="CF41B1"/>
                </a:solidFill>
                <a:latin typeface="Snap ITC" pitchFamily="82" charset="0"/>
              </a:rPr>
              <a:t>Time based. Artinya ada batas waktunya</a:t>
            </a: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1214422"/>
            <a:ext cx="1643042" cy="56435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6500826" cy="1000108"/>
          </a:xfrm>
          <a:prstGeom prst="cloud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solidFill>
                  <a:srgbClr val="CF41B1"/>
                </a:solidFill>
                <a:latin typeface="Snap ITC" pitchFamily="82" charset="0"/>
                <a:ea typeface="MingLiU-ExtB" pitchFamily="18" charset="-120"/>
              </a:rPr>
              <a:t>ELABORASI</a:t>
            </a:r>
            <a:endParaRPr lang="id-ID" sz="4400" dirty="0">
              <a:ln w="12700">
                <a:solidFill>
                  <a:srgbClr val="FFFF00"/>
                </a:solidFill>
              </a:ln>
              <a:solidFill>
                <a:srgbClr val="CF41B1"/>
              </a:solidFill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928670"/>
            <a:ext cx="7286644" cy="5929330"/>
          </a:xfrm>
          <a:prstGeom prst="cloudCallout">
            <a:avLst>
              <a:gd name="adj1" fmla="val 52286"/>
              <a:gd name="adj2" fmla="val -4058"/>
            </a:avLst>
          </a:prstGeom>
          <a:solidFill>
            <a:schemeClr val="bg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solidFill>
                  <a:srgbClr val="00FF00"/>
                </a:solidFill>
                <a:latin typeface="Jokerman" pitchFamily="82" charset="0"/>
              </a:rPr>
              <a:t>BAGAIMANA MEMILIH PROFESI DENGAN CARA YANG SMART..?</a:t>
            </a:r>
            <a:endParaRPr lang="id-ID" sz="4400" dirty="0">
              <a:solidFill>
                <a:srgbClr val="00FF00"/>
              </a:solidFill>
              <a:latin typeface="Jokerman" pitchFamily="82" charset="0"/>
            </a:endParaRP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0"/>
            <a:ext cx="164304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6500826" cy="1000108"/>
          </a:xfrm>
          <a:prstGeom prst="cloud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solidFill>
                  <a:srgbClr val="CF41B1"/>
                </a:solidFill>
                <a:latin typeface="Snap ITC" pitchFamily="82" charset="0"/>
                <a:ea typeface="MingLiU-ExtB" pitchFamily="18" charset="-120"/>
              </a:rPr>
              <a:t>ELABORASI</a:t>
            </a:r>
            <a:endParaRPr lang="id-ID" sz="4400" dirty="0">
              <a:ln w="12700">
                <a:solidFill>
                  <a:srgbClr val="FFFF00"/>
                </a:solidFill>
              </a:ln>
              <a:solidFill>
                <a:srgbClr val="CF41B1"/>
              </a:solidFill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928670"/>
            <a:ext cx="7286644" cy="5929330"/>
          </a:xfrm>
          <a:prstGeom prst="cloudCallout">
            <a:avLst>
              <a:gd name="adj1" fmla="val 52286"/>
              <a:gd name="adj2" fmla="val -4058"/>
            </a:avLst>
          </a:prstGeom>
          <a:solidFill>
            <a:schemeClr val="bg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>
                <a:solidFill>
                  <a:srgbClr val="FF0000"/>
                </a:solidFill>
                <a:latin typeface="Jokerman" pitchFamily="82" charset="0"/>
              </a:rPr>
              <a:t>Spsific, </a:t>
            </a:r>
            <a:r>
              <a:rPr lang="id-ID" sz="4400" dirty="0" smtClean="0">
                <a:solidFill>
                  <a:srgbClr val="FF0000"/>
                </a:solidFill>
                <a:latin typeface="Jokerman" pitchFamily="82" charset="0"/>
              </a:rPr>
              <a:t>tentuKan </a:t>
            </a:r>
            <a:r>
              <a:rPr lang="id-ID" sz="4400" dirty="0">
                <a:solidFill>
                  <a:srgbClr val="FF0000"/>
                </a:solidFill>
                <a:latin typeface="Jokerman" pitchFamily="82" charset="0"/>
              </a:rPr>
              <a:t>profesi yang dicita-citakan secara spesific</a:t>
            </a: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0"/>
            <a:ext cx="164304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6500826" cy="1000108"/>
          </a:xfrm>
          <a:prstGeom prst="cloud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solidFill>
                  <a:srgbClr val="CF41B1"/>
                </a:solidFill>
                <a:latin typeface="Snap ITC" pitchFamily="82" charset="0"/>
                <a:ea typeface="MingLiU-ExtB" pitchFamily="18" charset="-120"/>
              </a:rPr>
              <a:t>ELABORASI</a:t>
            </a:r>
            <a:endParaRPr lang="id-ID" sz="4400" dirty="0">
              <a:ln w="12700">
                <a:solidFill>
                  <a:srgbClr val="FFFF00"/>
                </a:solidFill>
              </a:ln>
              <a:solidFill>
                <a:srgbClr val="CF41B1"/>
              </a:solidFill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928670"/>
            <a:ext cx="7286644" cy="5929330"/>
          </a:xfrm>
          <a:prstGeom prst="cloudCallout">
            <a:avLst>
              <a:gd name="adj1" fmla="val 52286"/>
              <a:gd name="adj2" fmla="val -4058"/>
            </a:avLst>
          </a:prstGeom>
          <a:solidFill>
            <a:schemeClr val="bg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>
                <a:solidFill>
                  <a:srgbClr val="FF33CC"/>
                </a:solidFill>
                <a:latin typeface="Jokerman" pitchFamily="82" charset="0"/>
              </a:rPr>
              <a:t>Measurable, dalam memilih profesi, pilihlah profesi yang bisa diukur baik buruknya</a:t>
            </a:r>
            <a:r>
              <a:rPr lang="id-ID" sz="4400" dirty="0"/>
              <a:t>,</a:t>
            </a:r>
            <a:endParaRPr lang="id-ID" sz="4400" dirty="0">
              <a:solidFill>
                <a:srgbClr val="00FF00"/>
              </a:solidFill>
              <a:latin typeface="Jokerman" pitchFamily="82" charset="0"/>
            </a:endParaRP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0"/>
            <a:ext cx="164304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6500826" cy="1000108"/>
          </a:xfrm>
          <a:prstGeom prst="cloud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solidFill>
                  <a:srgbClr val="CF41B1"/>
                </a:solidFill>
                <a:latin typeface="Snap ITC" pitchFamily="82" charset="0"/>
                <a:ea typeface="MingLiU-ExtB" pitchFamily="18" charset="-120"/>
              </a:rPr>
              <a:t>ELABORASI</a:t>
            </a:r>
            <a:endParaRPr lang="id-ID" sz="4400" dirty="0">
              <a:ln w="12700">
                <a:solidFill>
                  <a:srgbClr val="FFFF00"/>
                </a:solidFill>
              </a:ln>
              <a:solidFill>
                <a:srgbClr val="CF41B1"/>
              </a:solidFill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928670"/>
            <a:ext cx="7286644" cy="5929330"/>
          </a:xfrm>
          <a:prstGeom prst="cloudCallout">
            <a:avLst>
              <a:gd name="adj1" fmla="val 52286"/>
              <a:gd name="adj2" fmla="val -4058"/>
            </a:avLst>
          </a:prstGeom>
          <a:solidFill>
            <a:schemeClr val="bg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>
                <a:solidFill>
                  <a:srgbClr val="FF9900"/>
                </a:solidFill>
                <a:latin typeface="Jokerman" pitchFamily="82" charset="0"/>
              </a:rPr>
              <a:t>Achievable, pilihlah profesi yang dapat dicapai, dengan mempertimbangkan kemampuan dan kesempatan</a:t>
            </a: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0"/>
            <a:ext cx="164304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6500826" cy="1000108"/>
          </a:xfrm>
          <a:prstGeom prst="cloud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solidFill>
                  <a:srgbClr val="CF41B1"/>
                </a:solidFill>
                <a:latin typeface="Snap ITC" pitchFamily="82" charset="0"/>
                <a:ea typeface="MingLiU-ExtB" pitchFamily="18" charset="-120"/>
              </a:rPr>
              <a:t>ELABORASI</a:t>
            </a:r>
            <a:endParaRPr lang="id-ID" sz="4400" dirty="0">
              <a:ln w="12700">
                <a:solidFill>
                  <a:srgbClr val="FFFF00"/>
                </a:solidFill>
              </a:ln>
              <a:solidFill>
                <a:srgbClr val="CF41B1"/>
              </a:solidFill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928670"/>
            <a:ext cx="7286644" cy="5929330"/>
          </a:xfrm>
          <a:prstGeom prst="cloudCallout">
            <a:avLst>
              <a:gd name="adj1" fmla="val 52286"/>
              <a:gd name="adj2" fmla="val -4058"/>
            </a:avLst>
          </a:prstGeom>
          <a:solidFill>
            <a:schemeClr val="bg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3600" dirty="0">
                <a:solidFill>
                  <a:srgbClr val="00CCFF"/>
                </a:solidFill>
                <a:latin typeface="Jokerman" pitchFamily="82" charset="0"/>
              </a:rPr>
              <a:t>Reality Based, dalam memilih profesi harus realitis tidak boleh muluk-muluk, walaupun cita-cita boleh setinggi langit</a:t>
            </a: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0"/>
            <a:ext cx="164304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6500826" cy="1000108"/>
          </a:xfrm>
          <a:prstGeom prst="cloud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solidFill>
                  <a:srgbClr val="CF41B1"/>
                </a:solidFill>
                <a:latin typeface="Snap ITC" pitchFamily="82" charset="0"/>
                <a:ea typeface="MingLiU-ExtB" pitchFamily="18" charset="-120"/>
              </a:rPr>
              <a:t>ELABORASI</a:t>
            </a:r>
            <a:endParaRPr lang="id-ID" sz="4400" dirty="0">
              <a:ln w="12700">
                <a:solidFill>
                  <a:srgbClr val="FFFF00"/>
                </a:solidFill>
              </a:ln>
              <a:solidFill>
                <a:srgbClr val="CF41B1"/>
              </a:solidFill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928670"/>
            <a:ext cx="7286644" cy="5929330"/>
          </a:xfrm>
          <a:prstGeom prst="cloudCallout">
            <a:avLst>
              <a:gd name="adj1" fmla="val 52286"/>
              <a:gd name="adj2" fmla="val -4058"/>
            </a:avLst>
          </a:prstGeom>
          <a:solidFill>
            <a:schemeClr val="bg1">
              <a:lumMod val="75000"/>
              <a:lumOff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>
                <a:solidFill>
                  <a:srgbClr val="FFFF00"/>
                </a:solidFill>
                <a:latin typeface="Jokerman" pitchFamily="82" charset="0"/>
              </a:rPr>
              <a:t>Time based, dalam memilih profesi harus memiliki target waktu, adanya target membuat kita serius</a:t>
            </a: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0"/>
            <a:ext cx="164304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6500826" cy="1000108"/>
          </a:xfrm>
          <a:prstGeom prst="cloud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solidFill>
                  <a:srgbClr val="FFFF00"/>
                </a:solidFill>
                <a:latin typeface="Snap ITC" pitchFamily="82" charset="0"/>
                <a:ea typeface="MingLiU-ExtB" pitchFamily="18" charset="-120"/>
              </a:rPr>
              <a:t>ELABORASI</a:t>
            </a:r>
            <a:endParaRPr lang="id-ID" sz="4400" dirty="0">
              <a:ln w="12700">
                <a:solidFill>
                  <a:srgbClr val="FFFF00"/>
                </a:solidFill>
              </a:ln>
              <a:solidFill>
                <a:srgbClr val="FFFF00"/>
              </a:solidFill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928670"/>
            <a:ext cx="7286644" cy="5929330"/>
          </a:xfrm>
          <a:prstGeom prst="cloudCallout">
            <a:avLst>
              <a:gd name="adj1" fmla="val 52286"/>
              <a:gd name="adj2" fmla="val -4058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6000" dirty="0" smtClean="0">
                <a:solidFill>
                  <a:srgbClr val="FF0000"/>
                </a:solidFill>
                <a:latin typeface="Jokerman" pitchFamily="82" charset="0"/>
              </a:rPr>
              <a:t>MARI BERDISKUSI</a:t>
            </a:r>
            <a:endParaRPr lang="id-ID" sz="6000" dirty="0">
              <a:solidFill>
                <a:srgbClr val="FF0000"/>
              </a:solidFill>
              <a:latin typeface="Jokerman" pitchFamily="82" charset="0"/>
            </a:endParaRP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0"/>
            <a:ext cx="164304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428736"/>
          </a:xfrm>
          <a:prstGeom prst="cloud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APERSEPSI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pic>
        <p:nvPicPr>
          <p:cNvPr id="2050" name="Picture 2" descr="E:\Wallpaper\animasi 2\ANIMASI2\ESTAFET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2"/>
            <a:ext cx="9429784" cy="4214818"/>
          </a:xfrm>
          <a:prstGeom prst="rect">
            <a:avLst/>
          </a:prstGeom>
          <a:noFill/>
        </p:spPr>
      </p:pic>
      <p:pic>
        <p:nvPicPr>
          <p:cNvPr id="10" name="APERSEPSI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285860"/>
            <a:ext cx="9143999" cy="557213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94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6500826" cy="1000108"/>
          </a:xfrm>
          <a:prstGeom prst="cloud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solidFill>
                  <a:srgbClr val="FFFF00"/>
                </a:solidFill>
                <a:latin typeface="Snap ITC" pitchFamily="82" charset="0"/>
                <a:ea typeface="MingLiU-ExtB" pitchFamily="18" charset="-120"/>
              </a:rPr>
              <a:t>ELABORASI</a:t>
            </a:r>
            <a:endParaRPr lang="id-ID" sz="4400" dirty="0">
              <a:ln w="12700">
                <a:solidFill>
                  <a:srgbClr val="FFFF00"/>
                </a:solidFill>
              </a:ln>
              <a:solidFill>
                <a:srgbClr val="FFFF00"/>
              </a:solidFill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928670"/>
            <a:ext cx="8143900" cy="5929330"/>
          </a:xfrm>
          <a:prstGeom prst="cloudCallout">
            <a:avLst>
              <a:gd name="adj1" fmla="val 52286"/>
              <a:gd name="adj2" fmla="val -4058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id-ID" sz="3200" dirty="0" smtClean="0">
              <a:latin typeface="Jokerman" pitchFamily="82" charset="0"/>
            </a:endParaRPr>
          </a:p>
          <a:p>
            <a:pPr lvl="0"/>
            <a:endParaRPr lang="id-ID" sz="3200" dirty="0">
              <a:latin typeface="Jokerman" pitchFamily="82" charset="0"/>
            </a:endParaRPr>
          </a:p>
          <a:p>
            <a:pPr lvl="0"/>
            <a:r>
              <a:rPr lang="id-ID" sz="3200" dirty="0" smtClean="0">
                <a:latin typeface="Jokerman" pitchFamily="82" charset="0"/>
              </a:rPr>
              <a:t>Pilihlah </a:t>
            </a:r>
            <a:r>
              <a:rPr lang="id-ID" sz="3200" dirty="0">
                <a:latin typeface="Jokerman" pitchFamily="82" charset="0"/>
              </a:rPr>
              <a:t>salah satu profesi yang menurutmu paling bonafid </a:t>
            </a:r>
            <a:r>
              <a:rPr lang="id-ID" sz="3200" dirty="0" smtClean="0">
                <a:latin typeface="Jokerman" pitchFamily="82" charset="0"/>
              </a:rPr>
              <a:t>jelaskan </a:t>
            </a:r>
            <a:r>
              <a:rPr lang="id-ID" sz="3200" dirty="0">
                <a:latin typeface="Jokerman" pitchFamily="82" charset="0"/>
              </a:rPr>
              <a:t>alasannya mengapa profesi tersebut paling bonafid dibidangnya!</a:t>
            </a:r>
          </a:p>
          <a:p>
            <a:pPr lvl="1"/>
            <a:r>
              <a:rPr lang="id-ID" sz="3200" dirty="0">
                <a:solidFill>
                  <a:srgbClr val="00FF00"/>
                </a:solidFill>
                <a:latin typeface="Jokerman" pitchFamily="82" charset="0"/>
              </a:rPr>
              <a:t>Bidang pendidikan</a:t>
            </a:r>
          </a:p>
          <a:p>
            <a:pPr lvl="1"/>
            <a:r>
              <a:rPr lang="id-ID" sz="3200" dirty="0">
                <a:solidFill>
                  <a:srgbClr val="00FF00"/>
                </a:solidFill>
                <a:latin typeface="Jokerman" pitchFamily="82" charset="0"/>
              </a:rPr>
              <a:t>Bidang kesehatan</a:t>
            </a:r>
          </a:p>
          <a:p>
            <a:pPr lvl="1"/>
            <a:r>
              <a:rPr lang="id-ID" sz="3200" dirty="0">
                <a:solidFill>
                  <a:srgbClr val="00FF00"/>
                </a:solidFill>
                <a:latin typeface="Jokerman" pitchFamily="82" charset="0"/>
              </a:rPr>
              <a:t>Bidang Hukum</a:t>
            </a:r>
          </a:p>
          <a:p>
            <a:pPr algn="ctr"/>
            <a:endParaRPr lang="id-ID" sz="6000" dirty="0">
              <a:solidFill>
                <a:srgbClr val="FF0000"/>
              </a:solidFill>
              <a:latin typeface="Jokerman" pitchFamily="82" charset="0"/>
            </a:endParaRP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01024" y="0"/>
            <a:ext cx="1142976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6500826" cy="1000108"/>
          </a:xfrm>
          <a:prstGeom prst="cloud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solidFill>
                  <a:srgbClr val="FFFF00"/>
                </a:solidFill>
                <a:latin typeface="Snap ITC" pitchFamily="82" charset="0"/>
                <a:ea typeface="MingLiU-ExtB" pitchFamily="18" charset="-120"/>
              </a:rPr>
              <a:t>ELABORASI</a:t>
            </a:r>
            <a:endParaRPr lang="id-ID" sz="4400" dirty="0">
              <a:ln w="12700">
                <a:solidFill>
                  <a:srgbClr val="FFFF00"/>
                </a:solidFill>
              </a:ln>
              <a:solidFill>
                <a:srgbClr val="FFFF00"/>
              </a:solidFill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928670"/>
            <a:ext cx="7286644" cy="5929330"/>
          </a:xfrm>
          <a:prstGeom prst="cloudCallout">
            <a:avLst>
              <a:gd name="adj1" fmla="val 52286"/>
              <a:gd name="adj2" fmla="val -4058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d-ID" sz="3600" dirty="0" smtClean="0">
              <a:latin typeface="Jokerman" pitchFamily="82" charset="0"/>
            </a:endParaRPr>
          </a:p>
          <a:p>
            <a:pPr lvl="0" algn="ctr"/>
            <a:r>
              <a:rPr lang="id-ID" sz="3600" dirty="0" smtClean="0">
                <a:latin typeface="Jokerman" pitchFamily="82" charset="0"/>
              </a:rPr>
              <a:t>Dalam </a:t>
            </a:r>
            <a:r>
              <a:rPr lang="id-ID" sz="3600" dirty="0">
                <a:latin typeface="Jokerman" pitchFamily="82" charset="0"/>
              </a:rPr>
              <a:t>memilih profesi masa depan kita harus memilih dengan cara yang jelas (spesific) dan terukur  (measurable) apa tujuannya ?</a:t>
            </a:r>
          </a:p>
          <a:p>
            <a:pPr algn="ctr"/>
            <a:endParaRPr lang="id-ID" sz="3600" dirty="0">
              <a:solidFill>
                <a:srgbClr val="FF0000"/>
              </a:solidFill>
              <a:latin typeface="Jokerman" pitchFamily="82" charset="0"/>
            </a:endParaRP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0"/>
            <a:ext cx="164304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6500826" cy="1000108"/>
          </a:xfrm>
          <a:prstGeom prst="cloud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solidFill>
                  <a:srgbClr val="FFFF00"/>
                </a:solidFill>
                <a:latin typeface="Snap ITC" pitchFamily="82" charset="0"/>
                <a:ea typeface="MingLiU-ExtB" pitchFamily="18" charset="-120"/>
              </a:rPr>
              <a:t>ELABORASI</a:t>
            </a:r>
            <a:endParaRPr lang="id-ID" sz="4400" dirty="0">
              <a:ln w="12700">
                <a:solidFill>
                  <a:srgbClr val="FFFF00"/>
                </a:solidFill>
              </a:ln>
              <a:solidFill>
                <a:srgbClr val="FFFF00"/>
              </a:solidFill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928670"/>
            <a:ext cx="7286644" cy="5929330"/>
          </a:xfrm>
          <a:prstGeom prst="cloudCallout">
            <a:avLst>
              <a:gd name="adj1" fmla="val 52286"/>
              <a:gd name="adj2" fmla="val -4058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d-ID" sz="3200" b="1" dirty="0" smtClean="0">
              <a:latin typeface="Jokerman" pitchFamily="82" charset="0"/>
            </a:endParaRPr>
          </a:p>
          <a:p>
            <a:pPr lvl="0" algn="ctr"/>
            <a:r>
              <a:rPr lang="id-ID" sz="3200" b="1" dirty="0" smtClean="0">
                <a:latin typeface="Jokerman" pitchFamily="82" charset="0"/>
              </a:rPr>
              <a:t>Sekarang </a:t>
            </a:r>
            <a:r>
              <a:rPr lang="id-ID" sz="3200" b="1" dirty="0">
                <a:latin typeface="Jokerman" pitchFamily="82" charset="0"/>
              </a:rPr>
              <a:t>banyak penyimpangan kata”profesi” seperti Tukang parkir juga di sebut peofesi, kuli bangunan juga di sebut profesi, setujukah dengan keadaan ini, jelaskan alasanya</a:t>
            </a:r>
          </a:p>
          <a:p>
            <a:pPr algn="ctr"/>
            <a:endParaRPr lang="id-ID" sz="3600" dirty="0">
              <a:solidFill>
                <a:srgbClr val="FF0000"/>
              </a:solidFill>
              <a:latin typeface="Jokerman" pitchFamily="82" charset="0"/>
            </a:endParaRP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0"/>
            <a:ext cx="1643042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5572116"/>
            <a:ext cx="9144000" cy="1285884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>
            <a:normAutofit fontScale="85000" lnSpcReduction="20000"/>
          </a:bodyPr>
          <a:lstStyle/>
          <a:p>
            <a:r>
              <a:rPr lang="id-ID" dirty="0" smtClean="0">
                <a:hlinkClick r:id="rId2" action="ppaction://hlinkfile"/>
              </a:rPr>
              <a:t>D:\BAHAN AJAR\AUDIO VISUAL 2\KARIER\6. MEMILIH PROFESI DENGAN CARA YANG </a:t>
            </a:r>
            <a:r>
              <a:rPr lang="id-ID" dirty="0" smtClean="0">
                <a:solidFill>
                  <a:srgbClr val="00FF00"/>
                </a:solidFill>
                <a:latin typeface="Snap ITC" pitchFamily="82" charset="0"/>
                <a:hlinkClick r:id="rId2" action="ppaction://hlinkfile"/>
              </a:rPr>
              <a:t>SMART\REFLEKSI-HIPERLINK.flv</a:t>
            </a:r>
            <a:r>
              <a:rPr lang="id-ID" dirty="0" smtClean="0">
                <a:solidFill>
                  <a:srgbClr val="00FF00"/>
                </a:solidFill>
                <a:latin typeface="Snap ITC" pitchFamily="82" charset="0"/>
              </a:rPr>
              <a:t>KLIK DISINI-OK</a:t>
            </a:r>
            <a:endParaRPr lang="id-ID" dirty="0">
              <a:solidFill>
                <a:srgbClr val="00FF00"/>
              </a:solidFill>
              <a:latin typeface="Snap ITC" pitchFamily="82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214422"/>
          </a:xfrm>
          <a:prstGeom prst="cloud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REFLEKSI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pic>
        <p:nvPicPr>
          <p:cNvPr id="13313" name="Picture 1" descr="E:\Wallpaper\animasi 2\animasi 1\AG00027_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71612"/>
            <a:ext cx="2466950" cy="3571900"/>
          </a:xfrm>
          <a:prstGeom prst="rect">
            <a:avLst/>
          </a:prstGeom>
          <a:noFill/>
        </p:spPr>
      </p:pic>
      <p:pic>
        <p:nvPicPr>
          <p:cNvPr id="13314" name="Picture 2" descr="E:\Wallpaper\animasi 2\animasi 1\AG00028_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1500174"/>
            <a:ext cx="2285984" cy="3714776"/>
          </a:xfrm>
          <a:prstGeom prst="rect">
            <a:avLst/>
          </a:prstGeom>
          <a:noFill/>
        </p:spPr>
      </p:pic>
      <p:pic>
        <p:nvPicPr>
          <p:cNvPr id="13315" name="Picture 3" descr="E:\Wallpaper\animasi 2\animasi 1\AG00036_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1428736"/>
            <a:ext cx="3214710" cy="35718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500174"/>
            <a:ext cx="9144000" cy="5357826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id-ID" sz="4000" dirty="0" smtClean="0">
                <a:solidFill>
                  <a:srgbClr val="00FF00"/>
                </a:solidFill>
                <a:latin typeface="Snap ITC" pitchFamily="82" charset="0"/>
              </a:rPr>
              <a:t>Plilihlah tokoh idolamu yang sudah mempunyai profesi , dimana profesinya menjadi andalan dalam memenuhi kebutuhannya, kemudian buatlah uraian tentang hal-hal berikut;</a:t>
            </a:r>
          </a:p>
          <a:p>
            <a:pPr>
              <a:buNone/>
            </a:pPr>
            <a:endParaRPr lang="id-ID" sz="4000" dirty="0">
              <a:solidFill>
                <a:srgbClr val="00FF00"/>
              </a:solidFill>
              <a:latin typeface="Snap ITC" pitchFamily="82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285860"/>
          </a:xfrm>
          <a:prstGeom prst="cloud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REFLEKSI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lvl="0"/>
            <a:r>
              <a:rPr lang="id-ID" sz="3200" b="1" dirty="0" smtClean="0">
                <a:solidFill>
                  <a:srgbClr val="FFFF00"/>
                </a:solidFill>
                <a:latin typeface="Jokerman" pitchFamily="82" charset="0"/>
              </a:rPr>
              <a:t>Riwayat singkatnya</a:t>
            </a:r>
          </a:p>
          <a:p>
            <a:pPr lvl="0"/>
            <a:r>
              <a:rPr lang="id-ID" sz="3200" b="1" dirty="0" smtClean="0">
                <a:solidFill>
                  <a:srgbClr val="FFFF00"/>
                </a:solidFill>
                <a:latin typeface="Jokerman" pitchFamily="82" charset="0"/>
              </a:rPr>
              <a:t>Profesi yang dia geluti</a:t>
            </a:r>
          </a:p>
          <a:p>
            <a:pPr lvl="0"/>
            <a:r>
              <a:rPr lang="id-ID" sz="3200" b="1" dirty="0" smtClean="0">
                <a:solidFill>
                  <a:srgbClr val="FFFF00"/>
                </a:solidFill>
                <a:latin typeface="Jokerman" pitchFamily="82" charset="0"/>
              </a:rPr>
              <a:t>Perjalannanya dalam mendapatkan dan mempertahankan profesi tersebut</a:t>
            </a:r>
          </a:p>
          <a:p>
            <a:pPr lvl="0"/>
            <a:r>
              <a:rPr lang="id-ID" sz="3200" b="1" dirty="0" smtClean="0">
                <a:solidFill>
                  <a:srgbClr val="FFFF00"/>
                </a:solidFill>
                <a:latin typeface="Jokerman" pitchFamily="82" charset="0"/>
              </a:rPr>
              <a:t>Prestasi yang didapat dari profesinya</a:t>
            </a:r>
          </a:p>
          <a:p>
            <a:pPr lvl="0"/>
            <a:r>
              <a:rPr lang="id-ID" sz="3200" b="1" dirty="0" smtClean="0">
                <a:solidFill>
                  <a:srgbClr val="FFFF00"/>
                </a:solidFill>
                <a:latin typeface="Jokerman" pitchFamily="82" charset="0"/>
              </a:rPr>
              <a:t>Nilai-nilai yang bisa dicontoh darinya.</a:t>
            </a:r>
          </a:p>
          <a:p>
            <a:r>
              <a:rPr lang="id-ID" sz="3200" b="1" dirty="0" smtClean="0">
                <a:solidFill>
                  <a:srgbClr val="FFFF00"/>
                </a:solidFill>
                <a:latin typeface="Jokerman" pitchFamily="82" charset="0"/>
              </a:rPr>
              <a:t>Alasan-alasanmu menjadikan dia sebagai tokoh idola</a:t>
            </a:r>
            <a:endParaRPr lang="id-ID" sz="3200" b="1" dirty="0">
              <a:solidFill>
                <a:srgbClr val="FFFF00"/>
              </a:solidFill>
              <a:latin typeface="Jokerman" pitchFamily="82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071546"/>
          </a:xfrm>
          <a:prstGeom prst="cloud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REFLEKSI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3357562"/>
          </a:xfrm>
          <a:prstGeom prst="cloud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TERIMA KASIH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pic>
        <p:nvPicPr>
          <p:cNvPr id="16385" name="Picture 1" descr="E:\Wallpaper\animasi 2\ANIMASI2\SALAMAN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500"/>
            <a:ext cx="8358245" cy="35718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id-ID" dirty="0" smtClean="0">
                <a:solidFill>
                  <a:srgbClr val="FFFF00"/>
                </a:solidFill>
                <a:latin typeface="Snap ITC" pitchFamily="82" charset="0"/>
              </a:rPr>
              <a:t> Seorang anak kecil ketika di tanya kalau besar mau menjadi apa, kebanyakan mereka mau jadi dokter atau pilot, setelah remaja mereka mulai punya idola, dan merekapun mengubah cita-citanya untuk menjadi seperti idolannya, yang punya idola penyannyi ingin menjadi penyanyi, yang punya idola bintang film ingin menjadi bintang film, yang punya idola pemain bola ingin menjadi pemain bola.</a:t>
            </a:r>
            <a:endParaRPr lang="id-ID" dirty="0">
              <a:solidFill>
                <a:srgbClr val="FFFF00"/>
              </a:solidFill>
              <a:latin typeface="Snap ITC" pitchFamily="82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142984"/>
          </a:xfrm>
          <a:prstGeom prst="cloud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APERSEPSI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sz="3600" dirty="0" smtClean="0">
                <a:solidFill>
                  <a:srgbClr val="FFFF00"/>
                </a:solidFill>
                <a:latin typeface="Snap ITC" pitchFamily="82" charset="0"/>
              </a:rPr>
              <a:t>Seiring perjalanan waktu mereka akan dewasa dan mulai melihat fakta yang ada, maka dalam memilih profesi merekapun akhirnya berdasarkan fakta-fakta yang ada seperti   bakat yang dimiliki, kesempatan yang ada, lowongan kerja yang tersedia, dan sebagainya.</a:t>
            </a:r>
          </a:p>
          <a:p>
            <a:pPr>
              <a:buNone/>
            </a:pP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142984"/>
          </a:xfrm>
          <a:prstGeom prst="cloud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APERSEPSI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id-ID" sz="4800" dirty="0" smtClean="0">
                <a:latin typeface="Snap ITC" pitchFamily="82" charset="0"/>
              </a:rPr>
              <a:t>Dari uraian ini menunjukan bahwa bertambahnya umur dan pengalaman membuat mereka lebih </a:t>
            </a:r>
            <a:r>
              <a:rPr lang="id-ID" sz="4800" dirty="0" smtClean="0">
                <a:solidFill>
                  <a:srgbClr val="00FF00"/>
                </a:solidFill>
                <a:latin typeface="Snap ITC" pitchFamily="82" charset="0"/>
              </a:rPr>
              <a:t>“SMART” </a:t>
            </a:r>
            <a:r>
              <a:rPr lang="id-ID" sz="4800" dirty="0" smtClean="0">
                <a:latin typeface="Snap ITC" pitchFamily="82" charset="0"/>
              </a:rPr>
              <a:t>dalam memilih profesi</a:t>
            </a:r>
            <a:r>
              <a:rPr lang="id-ID" sz="4800" dirty="0" smtClean="0">
                <a:latin typeface="Snap ITC" pitchFamily="82" charset="0"/>
              </a:rPr>
              <a:t>.</a:t>
            </a:r>
            <a:endParaRPr lang="id-ID" sz="4800" dirty="0" smtClean="0">
              <a:latin typeface="Snap ITC" pitchFamily="82" charset="0"/>
            </a:endParaRPr>
          </a:p>
          <a:p>
            <a:pPr>
              <a:buNone/>
            </a:pPr>
            <a:endParaRPr lang="id-ID" sz="4800" dirty="0">
              <a:latin typeface="Snap ITC" pitchFamily="82" charset="0"/>
            </a:endParaRPr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214422"/>
          </a:xfrm>
          <a:prstGeom prst="cloud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APERSEPSI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428736"/>
          </a:xfrm>
          <a:prstGeom prst="cloud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EKSPLORASI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1571612"/>
            <a:ext cx="6572264" cy="5286388"/>
          </a:xfrm>
          <a:prstGeom prst="cloudCallout">
            <a:avLst>
              <a:gd name="adj1" fmla="val 68448"/>
              <a:gd name="adj2" fmla="val 131"/>
            </a:avLst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2" algn="ctr"/>
            <a:r>
              <a:rPr lang="id-ID" sz="4800" dirty="0">
                <a:solidFill>
                  <a:srgbClr val="CF41B1"/>
                </a:solidFill>
                <a:latin typeface="Snap ITC" pitchFamily="82" charset="0"/>
              </a:rPr>
              <a:t>Apa yang di maksud dengan “SMART”</a:t>
            </a:r>
          </a:p>
          <a:p>
            <a:pPr algn="ctr"/>
            <a:endParaRPr lang="id-ID" sz="3600" dirty="0">
              <a:latin typeface="Snap ITC" pitchFamily="82" charset="0"/>
            </a:endParaRP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1214422"/>
            <a:ext cx="1643042" cy="56435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428736"/>
          </a:xfrm>
          <a:prstGeom prst="cloud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EKSPLORASI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1285860"/>
            <a:ext cx="7643834" cy="5572140"/>
          </a:xfrm>
          <a:prstGeom prst="cloudCallout">
            <a:avLst>
              <a:gd name="adj1" fmla="val 55198"/>
              <a:gd name="adj2" fmla="val 663"/>
            </a:avLst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000" dirty="0">
                <a:solidFill>
                  <a:srgbClr val="0070C0"/>
                </a:solidFill>
                <a:latin typeface="Snap ITC" pitchFamily="82" charset="0"/>
              </a:rPr>
              <a:t>SMART </a:t>
            </a:r>
            <a:r>
              <a:rPr lang="id-ID" sz="4000" dirty="0">
                <a:solidFill>
                  <a:srgbClr val="CF41B1"/>
                </a:solidFill>
                <a:latin typeface="Snap ITC" pitchFamily="82" charset="0"/>
              </a:rPr>
              <a:t>singkatan dari </a:t>
            </a:r>
            <a:r>
              <a:rPr lang="id-ID" sz="4000" i="1" dirty="0">
                <a:solidFill>
                  <a:srgbClr val="0070C0"/>
                </a:solidFill>
                <a:latin typeface="Snap ITC" pitchFamily="82" charset="0"/>
              </a:rPr>
              <a:t>S</a:t>
            </a:r>
            <a:r>
              <a:rPr lang="id-ID" sz="4000" i="1" dirty="0">
                <a:solidFill>
                  <a:srgbClr val="CF41B1"/>
                </a:solidFill>
                <a:latin typeface="Snap ITC" pitchFamily="82" charset="0"/>
              </a:rPr>
              <a:t>pesific , </a:t>
            </a:r>
            <a:r>
              <a:rPr lang="id-ID" sz="4000" i="1" dirty="0">
                <a:solidFill>
                  <a:srgbClr val="0070C0"/>
                </a:solidFill>
                <a:latin typeface="Snap ITC" pitchFamily="82" charset="0"/>
              </a:rPr>
              <a:t>M</a:t>
            </a:r>
            <a:r>
              <a:rPr lang="id-ID" sz="4000" i="1" dirty="0">
                <a:solidFill>
                  <a:srgbClr val="CF41B1"/>
                </a:solidFill>
                <a:latin typeface="Snap ITC" pitchFamily="82" charset="0"/>
              </a:rPr>
              <a:t>easurable, </a:t>
            </a:r>
            <a:r>
              <a:rPr lang="id-ID" sz="4000" i="1" dirty="0">
                <a:solidFill>
                  <a:srgbClr val="0070C0"/>
                </a:solidFill>
                <a:latin typeface="Snap ITC" pitchFamily="82" charset="0"/>
              </a:rPr>
              <a:t>A</a:t>
            </a:r>
            <a:r>
              <a:rPr lang="id-ID" sz="4000" i="1" dirty="0">
                <a:solidFill>
                  <a:srgbClr val="CF41B1"/>
                </a:solidFill>
                <a:latin typeface="Snap ITC" pitchFamily="82" charset="0"/>
              </a:rPr>
              <a:t>chievable, </a:t>
            </a:r>
            <a:r>
              <a:rPr lang="id-ID" sz="4000" i="1" dirty="0">
                <a:solidFill>
                  <a:srgbClr val="0070C0"/>
                </a:solidFill>
                <a:latin typeface="Snap ITC" pitchFamily="82" charset="0"/>
              </a:rPr>
              <a:t>R</a:t>
            </a:r>
            <a:r>
              <a:rPr lang="id-ID" sz="4000" i="1" dirty="0">
                <a:solidFill>
                  <a:srgbClr val="CF41B1"/>
                </a:solidFill>
                <a:latin typeface="Snap ITC" pitchFamily="82" charset="0"/>
              </a:rPr>
              <a:t>eality Based, </a:t>
            </a:r>
            <a:r>
              <a:rPr lang="id-ID" sz="4000" i="1" dirty="0">
                <a:solidFill>
                  <a:srgbClr val="0070C0"/>
                </a:solidFill>
                <a:latin typeface="Snap ITC" pitchFamily="82" charset="0"/>
              </a:rPr>
              <a:t>T</a:t>
            </a:r>
            <a:r>
              <a:rPr lang="id-ID" sz="4000" i="1" dirty="0">
                <a:solidFill>
                  <a:srgbClr val="CF41B1"/>
                </a:solidFill>
                <a:latin typeface="Snap ITC" pitchFamily="82" charset="0"/>
              </a:rPr>
              <a:t>ime based</a:t>
            </a:r>
            <a:endParaRPr lang="id-ID" sz="4000" dirty="0">
              <a:solidFill>
                <a:srgbClr val="CF41B1"/>
              </a:solidFill>
              <a:latin typeface="Snap ITC" pitchFamily="82" charset="0"/>
            </a:endParaRP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86" y="1214422"/>
            <a:ext cx="1214414" cy="56435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428736"/>
          </a:xfrm>
          <a:prstGeom prst="cloud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EKSPLORASI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1571612"/>
            <a:ext cx="6572264" cy="5286388"/>
          </a:xfrm>
          <a:prstGeom prst="cloudCallout">
            <a:avLst>
              <a:gd name="adj1" fmla="val 68448"/>
              <a:gd name="adj2" fmla="val 131"/>
            </a:avLst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d-ID" sz="4400" dirty="0">
                <a:solidFill>
                  <a:srgbClr val="CF41B1"/>
                </a:solidFill>
                <a:latin typeface="Snap ITC" pitchFamily="82" charset="0"/>
              </a:rPr>
              <a:t>Spesific, adalah dalam menentukan sesuatu itu harus jelas</a:t>
            </a: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1214422"/>
            <a:ext cx="1643042" cy="56435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7030A0"/>
              </a:gs>
              <a:gs pos="75000">
                <a:srgbClr val="FF33CC"/>
              </a:gs>
              <a:gs pos="89999">
                <a:srgbClr val="CF41B1"/>
              </a:gs>
              <a:gs pos="100000">
                <a:srgbClr val="FF66CC"/>
              </a:gs>
            </a:gsLst>
            <a:lin ang="5400000" scaled="0"/>
          </a:gradFill>
        </p:spPr>
        <p:txBody>
          <a:bodyPr/>
          <a:lstStyle/>
          <a:p>
            <a:pPr>
              <a:buNone/>
            </a:pPr>
            <a:r>
              <a:rPr lang="id-ID" dirty="0" smtClean="0"/>
              <a:t>.</a:t>
            </a:r>
            <a:endParaRPr lang="id-ID" dirty="0"/>
          </a:p>
        </p:txBody>
      </p:sp>
      <p:sp>
        <p:nvSpPr>
          <p:cNvPr id="7" name="Cloud 6"/>
          <p:cNvSpPr/>
          <p:nvPr/>
        </p:nvSpPr>
        <p:spPr>
          <a:xfrm>
            <a:off x="0" y="0"/>
            <a:ext cx="8858280" cy="1428736"/>
          </a:xfrm>
          <a:prstGeom prst="cloud">
            <a:avLst/>
          </a:prstGeom>
          <a:gradFill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4400" dirty="0" smtClean="0">
                <a:ln w="12700">
                  <a:solidFill>
                    <a:srgbClr val="FFFF00"/>
                  </a:solidFill>
                </a:ln>
                <a:latin typeface="Snap ITC" pitchFamily="82" charset="0"/>
                <a:ea typeface="MingLiU-ExtB" pitchFamily="18" charset="-120"/>
              </a:rPr>
              <a:t>EKSPLORASI</a:t>
            </a:r>
            <a:endParaRPr lang="id-ID" sz="4400" dirty="0">
              <a:ln w="12700">
                <a:solidFill>
                  <a:srgbClr val="FFFF00"/>
                </a:solidFill>
              </a:ln>
              <a:latin typeface="Snap ITC" pitchFamily="82" charset="0"/>
              <a:ea typeface="MingLiU-ExtB" pitchFamily="18" charset="-120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0" y="1428736"/>
            <a:ext cx="6572264" cy="5429264"/>
          </a:xfrm>
          <a:prstGeom prst="cloudCallout">
            <a:avLst>
              <a:gd name="adj1" fmla="val 68448"/>
              <a:gd name="adj2" fmla="val 131"/>
            </a:avLst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3600" dirty="0" smtClean="0">
              <a:solidFill>
                <a:srgbClr val="CF41B1"/>
              </a:solidFill>
              <a:latin typeface="Snap ITC" pitchFamily="82" charset="0"/>
            </a:endParaRPr>
          </a:p>
          <a:p>
            <a:pPr algn="ctr"/>
            <a:r>
              <a:rPr lang="id-ID" sz="3600" dirty="0" smtClean="0">
                <a:solidFill>
                  <a:srgbClr val="CF41B1"/>
                </a:solidFill>
                <a:latin typeface="Snap ITC" pitchFamily="82" charset="0"/>
              </a:rPr>
              <a:t>Measurable</a:t>
            </a:r>
            <a:r>
              <a:rPr lang="id-ID" sz="3600" dirty="0">
                <a:solidFill>
                  <a:srgbClr val="CF41B1"/>
                </a:solidFill>
                <a:latin typeface="Snap ITC" pitchFamily="82" charset="0"/>
              </a:rPr>
              <a:t>, artinya terukur. Jadi dalam menentukan tujuan hidup harus dapat diukur</a:t>
            </a:r>
          </a:p>
        </p:txBody>
      </p:sp>
      <p:pic>
        <p:nvPicPr>
          <p:cNvPr id="3074" name="Picture 2" descr="E:\Wallpaper\animasi 2\animasi 1\AG00035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1214422"/>
            <a:ext cx="1643042" cy="564357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74</TotalTime>
  <Words>500</Words>
  <Application>Microsoft Office PowerPoint</Application>
  <PresentationFormat>On-screen Show (4:3)</PresentationFormat>
  <Paragraphs>107</Paragraphs>
  <Slides>26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Apex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  <vt:lpstr>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User</dc:creator>
  <cp:lastModifiedBy>User</cp:lastModifiedBy>
  <cp:revision>8</cp:revision>
  <dcterms:created xsi:type="dcterms:W3CDTF">2011-11-06T11:28:06Z</dcterms:created>
  <dcterms:modified xsi:type="dcterms:W3CDTF">2011-11-06T12:42:11Z</dcterms:modified>
</cp:coreProperties>
</file>